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7" r:id="rId22"/>
    <p:sldId id="258" r:id="rId23"/>
    <p:sldId id="259" r:id="rId24"/>
    <p:sldId id="260" r:id="rId25"/>
    <p:sldId id="261" r:id="rId26"/>
    <p:sldId id="262" r:id="rId27"/>
    <p:sldId id="265" r:id="rId28"/>
    <p:sldId id="263" r:id="rId29"/>
    <p:sldId id="264" r:id="rId3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96F6-D77C-4C36-980C-6A84D0EF350B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38E8-13A1-405E-9F1E-5759F3B7210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C8632-BB3B-4B5C-8D50-870099E44E63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Kravet indføres for at sikre, at man ikke spare for meget på isoleringen i f.eks. ydervæggen, og så opvejer med solvarme, jordvarmepumpe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Det er bl.a. fordi der ellers kunne blive gener i form af kolde ydervægge, træk fra vinduer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Læg mærke til at kravet er pr. m2 KLIMASKÆRM (- vinduer og døre)</a:t>
            </a:r>
          </a:p>
          <a:p>
            <a:pPr eaLnBrk="1" hangingPunct="1"/>
            <a:r>
              <a:rPr lang="da-DK" smtClean="0"/>
              <a:t>Normalt er vi vant til at kravene er pr. m2 ETAGE-AREAL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C8632-BB3B-4B5C-8D50-870099E44E63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Kravet indføres for at sikre, at man ikke spare for meget på isoleringen i f.eks. ydervæggen, og så opvejer med solvarme, jordvarmepumpe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Det er bl.a. fordi der ellers kunne blive gener i form af kolde ydervægge, træk fra vinduer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Læg mærke til at kravet er pr. m2 KLIMASKÆRM (- vinduer og døre)</a:t>
            </a:r>
          </a:p>
          <a:p>
            <a:pPr eaLnBrk="1" hangingPunct="1"/>
            <a:r>
              <a:rPr lang="da-DK" smtClean="0"/>
              <a:t>Normalt er vi vant til at kravene er pr. m2 ETAGE-AREAL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2D801-5608-437E-B751-2B8CAA5654E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Kravet indføres for at sikre, at man ikke spare for meget på isoleringen i f.eks. ydervæggen, og så opvejer med solvarme, jordvarmepumpe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Det er bl.a. fordi der ellers kunne blive gener i form af kolde ydervægge, træk fra vinduer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Læg mærke til at kravet er pr. m2 KLIMASKÆRM (- vinduer og døre)</a:t>
            </a:r>
          </a:p>
          <a:p>
            <a:pPr eaLnBrk="1" hangingPunct="1"/>
            <a:r>
              <a:rPr lang="da-DK" smtClean="0"/>
              <a:t>Normalt er vi vant til at kravene er pr. m2 ETAGE-AREAL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CC664-8835-4AF0-AC3D-3D556D7E1864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EU-direktivet hedder: EU Direktiv2002/91/EF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Blev vedtaget i EU i 2002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Skal være implementeret i national lovgivning med udgangen af 2005. 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Så ændringerne i bygningsreglementerne (BR95 og BR-S98) har  virkning fra 1 januar 2006.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24867-B6F2-4ADF-9DC6-B5C8F6EC696B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E0D07-6EDD-4D9C-B5E5-E252BEAA84E1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Boliger o.l. = boliger, hotelværelser, kollegier, plejehjem osv.</a:t>
            </a:r>
          </a:p>
          <a:p>
            <a:pPr eaLnBrk="1" hangingPunct="1"/>
            <a:r>
              <a:rPr lang="da-DK" smtClean="0"/>
              <a:t>Andre bygninger = i princippet alle andre typer bygninger.</a:t>
            </a:r>
          </a:p>
          <a:p>
            <a:pPr eaLnBrk="1" hangingPunct="1"/>
            <a:r>
              <a:rPr lang="da-DK" smtClean="0"/>
              <a:t>Der er dog dispensationsmuligheder for bygninger med særlige behov for ekstra stærk belysning, ekstra ventilation, store udstillingsvinduer o.l.</a:t>
            </a:r>
          </a:p>
          <a:p>
            <a:pPr eaLnBrk="1" hangingPunct="1"/>
            <a:r>
              <a:rPr lang="da-DK" smtClean="0"/>
              <a:t>I industribygninger, hvor der genereres spildvarme, kan denne naturligvis modregnes i det omfang den udnyttes.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58861-2934-4978-AEEA-37BF1102EDDE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Boliger o.l. = boliger, hotelværelser, kollegier, plejehjem osv.</a:t>
            </a:r>
          </a:p>
          <a:p>
            <a:pPr eaLnBrk="1" hangingPunct="1"/>
            <a:r>
              <a:rPr lang="da-DK" smtClean="0"/>
              <a:t>Andre bygninger = i princippet alle andre typer bygninger.</a:t>
            </a:r>
          </a:p>
          <a:p>
            <a:pPr eaLnBrk="1" hangingPunct="1"/>
            <a:r>
              <a:rPr lang="da-DK" smtClean="0"/>
              <a:t>Der er dog dispensationsmuligheder for bygninger med særlige behov for ekstra stærk belysning, ekstra ventilation, store udstillingsvinduer o.l.</a:t>
            </a:r>
          </a:p>
          <a:p>
            <a:pPr eaLnBrk="1" hangingPunct="1"/>
            <a:r>
              <a:rPr lang="da-DK" smtClean="0"/>
              <a:t>I industribygninger, hvor der genereres spildvarme, kan denne naturligvis modregnes i det omfang den udnyttes.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EEE4C-2267-477C-8072-75467F40C22C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b="1" smtClean="0"/>
              <a:t>Investeringen:</a:t>
            </a:r>
            <a:r>
              <a:rPr lang="da-DK" smtClean="0"/>
              <a:t> </a:t>
            </a:r>
          </a:p>
          <a:p>
            <a:pPr eaLnBrk="1" hangingPunct="1"/>
            <a:r>
              <a:rPr lang="da-DK" smtClean="0"/>
              <a:t>Hvis man f.eks. planlægger at skifte sine tagsten og lægte om, så skal udgifter til bortskaffelse af tagsten, til stillads, til selve lægtningen ikke medregnes. </a:t>
            </a:r>
          </a:p>
          <a:p>
            <a:pPr eaLnBrk="1" hangingPunct="1"/>
            <a:r>
              <a:rPr lang="da-DK" smtClean="0"/>
              <a:t>Derimod skal man regne med udgifter til isolering, evt. påforing på spær og deraf følgende ændringer f.eks. højere stern, nye rendejern osv.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Hvis man skal skifte sine vinduer alligevel fordi de er rådne. Skal man kun medregne pris-</a:t>
            </a:r>
            <a:r>
              <a:rPr lang="da-DK" b="1" smtClean="0"/>
              <a:t>forskellen</a:t>
            </a:r>
            <a:r>
              <a:rPr lang="da-DK" smtClean="0"/>
              <a:t> på  almindelige vinduer og vinduer med den krævede U-værdi.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b="1" smtClean="0"/>
              <a:t>Levetider:</a:t>
            </a:r>
          </a:p>
          <a:p>
            <a:pPr eaLnBrk="1" hangingPunct="1"/>
            <a:r>
              <a:rPr lang="da-DK" smtClean="0"/>
              <a:t>Indbygget isolering er f.eks. Isolering i hulmur eller i parallel-tag</a:t>
            </a:r>
          </a:p>
          <a:p>
            <a:pPr eaLnBrk="1" hangingPunct="1"/>
            <a:r>
              <a:rPr lang="da-DK" smtClean="0"/>
              <a:t>Tilgængelig isolering </a:t>
            </a:r>
            <a:r>
              <a:rPr lang="en-US" smtClean="0">
                <a:cs typeface="Arial" charset="0"/>
              </a:rPr>
              <a:t>~ loftisolering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Er det er problem? I dette tilfælde vil der sandsynligvis være meget store omkostninger forbundet med at få 190 mm isolering i ydervæggen, pga. tag, flytning af vinduer, sokkel, mv. Resultatet kan risikere at blive, at der ikke laves denne slags (energi)forbedringer i fremtiden. Og dermed ’mister’ vi en masse energiforbedringer. Eller man vil snyde, fordi der ikke skal søges byggetilladelse, og det bliver ikke kontrolleret.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vinklet trekan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grpSp>
        <p:nvGrpSpPr>
          <p:cNvPr id="2" name="Grup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Kombinationstegnin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Kombinationstegnin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Kombinationstegnin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Lige forbindels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73100" y="671513"/>
            <a:ext cx="8013700" cy="545465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671513"/>
            <a:ext cx="8013700" cy="6604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73100" y="1600200"/>
            <a:ext cx="80137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100" y="671513"/>
            <a:ext cx="8013700" cy="6604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73100" y="1600200"/>
            <a:ext cx="393065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756150" y="1600200"/>
            <a:ext cx="3930650" cy="21859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756150" y="3938588"/>
            <a:ext cx="3930650" cy="21875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73100" y="671513"/>
            <a:ext cx="8013700" cy="6604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73100" y="1600200"/>
            <a:ext cx="3930650" cy="21859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756150" y="1600200"/>
            <a:ext cx="3930650" cy="21859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73100" y="3938588"/>
            <a:ext cx="3930650" cy="21875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56150" y="3938588"/>
            <a:ext cx="3930650" cy="21875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Vinke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ke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Kombinationstegnin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tvinklet trekan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Lige forbindels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ke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ke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ombinationstegnin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Kombinationstegnin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tvinklet trekan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Lige forbindels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FD1E4D-6B93-4EE9-8A10-B8AD336451E2}" type="datetimeFigureOut">
              <a:rPr lang="da-DK" smtClean="0"/>
              <a:pPr/>
              <a:t>22-06-2012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Isover_Esystem_v1.3.wmv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llerup projekt 0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204864"/>
            <a:ext cx="5439669" cy="3914973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 smtClean="0">
                <a:solidFill>
                  <a:srgbClr val="000000"/>
                </a:solidFill>
              </a:rPr>
              <a:t>Introduktion…</a:t>
            </a:r>
            <a:br>
              <a:rPr lang="da-DK" b="1" dirty="0" smtClean="0">
                <a:solidFill>
                  <a:srgbClr val="000000"/>
                </a:solidFill>
              </a:rPr>
            </a:br>
            <a:r>
              <a:rPr lang="da-DK" b="1" dirty="0" smtClean="0">
                <a:solidFill>
                  <a:srgbClr val="000000"/>
                </a:solidFill>
              </a:rPr>
              <a:t>… til de store udfordringer i dansk byggeri</a:t>
            </a:r>
            <a:r>
              <a:rPr lang="da-DK" sz="4000" b="1" dirty="0" smtClean="0">
                <a:solidFill>
                  <a:srgbClr val="000000"/>
                </a:solidFill>
              </a:rPr>
              <a:t/>
            </a:r>
            <a:br>
              <a:rPr lang="da-DK" sz="4000" b="1" dirty="0" smtClean="0">
                <a:solidFill>
                  <a:srgbClr val="000000"/>
                </a:solidFill>
              </a:rPr>
            </a:b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smtClean="0"/>
              <a:t>Nye bygninger </a:t>
            </a:r>
            <a:r>
              <a:rPr lang="da-DK" smtClean="0"/>
              <a:t/>
            </a:r>
            <a:br>
              <a:rPr lang="da-DK" smtClean="0"/>
            </a:br>
            <a:r>
              <a:rPr lang="da-DK" sz="3600" smtClean="0"/>
              <a:t>–  </a:t>
            </a:r>
            <a:r>
              <a:rPr lang="da-DK" smtClean="0"/>
              <a:t>Transmissionstab</a:t>
            </a:r>
          </a:p>
        </p:txBody>
      </p:sp>
      <p:graphicFrame>
        <p:nvGraphicFramePr>
          <p:cNvPr id="565302" name="Group 54"/>
          <p:cNvGraphicFramePr>
            <a:graphicFrameLocks noGrp="1"/>
          </p:cNvGraphicFramePr>
          <p:nvPr>
            <p:ph type="tbl" idx="1"/>
          </p:nvPr>
        </p:nvGraphicFramePr>
        <p:xfrm>
          <a:off x="241300" y="1890713"/>
          <a:ext cx="4127500" cy="4370389"/>
        </p:xfrm>
        <a:graphic>
          <a:graphicData uri="http://schemas.openxmlformats.org/drawingml/2006/table">
            <a:tbl>
              <a:tblPr/>
              <a:tblGrid>
                <a:gridCol w="1435100"/>
                <a:gridCol w="1066800"/>
                <a:gridCol w="1625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T-tab 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U-værdi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BR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1 etage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 etager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&lt; 2 etager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6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7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8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0,19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0,22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0,25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Kl.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1 etage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 etager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&lt; 2 etager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5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6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7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0,16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0,19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0,22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Kl.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1 etage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 etager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&lt; 2 etager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4 W/m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5 W/m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6 W/m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0,13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0,16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0,19 W/m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1" name="Picture 5" descr="fam29ax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2628900"/>
            <a:ext cx="43053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Text Box 52"/>
          <p:cNvSpPr txBox="1">
            <a:spLocks noChangeArrowheads="1"/>
          </p:cNvSpPr>
          <p:nvPr/>
        </p:nvSpPr>
        <p:spPr bwMode="auto">
          <a:xfrm>
            <a:off x="4495800" y="2260600"/>
            <a:ext cx="4470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sz="1600" b="0" i="1">
                <a:solidFill>
                  <a:schemeClr val="accent1"/>
                </a:solidFill>
              </a:rPr>
              <a:t>* </a:t>
            </a:r>
            <a:r>
              <a:rPr lang="da-DK" sz="1600" b="0" i="1">
                <a:solidFill>
                  <a:srgbClr val="5F5F5F"/>
                </a:solidFill>
              </a:rPr>
              <a:t>Gennemsnitlig</a:t>
            </a:r>
            <a:r>
              <a:rPr lang="da-DK" sz="1600" b="0" i="1">
                <a:solidFill>
                  <a:schemeClr val="accent1"/>
                </a:solidFill>
              </a:rPr>
              <a:t> U-værdi i hele klimaskærmen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609600" y="544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Nye bygninger 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–  </a:t>
            </a:r>
            <a:r>
              <a:rPr lang="da-DK" sz="3200">
                <a:solidFill>
                  <a:srgbClr val="000000"/>
                </a:solidFill>
              </a:rPr>
              <a:t>Lufttæthed</a:t>
            </a:r>
          </a:p>
        </p:txBody>
      </p:sp>
      <p:sp>
        <p:nvSpPr>
          <p:cNvPr id="18435" name="AutoShape 18"/>
          <p:cNvSpPr>
            <a:spLocks noChangeArrowheads="1"/>
          </p:cNvSpPr>
          <p:nvPr/>
        </p:nvSpPr>
        <p:spPr bwMode="auto">
          <a:xfrm>
            <a:off x="4648200" y="5829300"/>
            <a:ext cx="4165600" cy="177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374650" y="2219325"/>
            <a:ext cx="40894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>
                <a:solidFill>
                  <a:srgbClr val="5F5F5F"/>
                </a:solidFill>
              </a:rPr>
              <a:t>Kravet til Blowerdoor resultatet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>
                <a:solidFill>
                  <a:srgbClr val="5F5F5F"/>
                </a:solidFill>
              </a:rPr>
              <a:t>er uændret </a:t>
            </a:r>
            <a:r>
              <a:rPr lang="da-DK" u="sng">
                <a:solidFill>
                  <a:srgbClr val="5F5F5F"/>
                </a:solidFill>
              </a:rPr>
              <a:t>1,5 l/s m</a:t>
            </a:r>
            <a:r>
              <a:rPr lang="da-DK" u="sng" baseline="30000">
                <a:solidFill>
                  <a:srgbClr val="5F5F5F"/>
                </a:solidFill>
              </a:rPr>
              <a:t>2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u="sng">
              <a:solidFill>
                <a:srgbClr val="5F5F5F"/>
              </a:solidFill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>
                <a:solidFill>
                  <a:srgbClr val="5F5F5F"/>
                </a:solidFill>
              </a:rPr>
              <a:t>Men for Lavenergibygninger er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>
                <a:solidFill>
                  <a:srgbClr val="5F5F5F"/>
                </a:solidFill>
              </a:rPr>
              <a:t>det skærpet til </a:t>
            </a:r>
            <a:r>
              <a:rPr lang="da-DK" u="sng">
                <a:solidFill>
                  <a:srgbClr val="5F5F5F"/>
                </a:solidFill>
              </a:rPr>
              <a:t>1,0 l/s m</a:t>
            </a:r>
            <a:r>
              <a:rPr lang="da-DK" u="sng" baseline="30000">
                <a:solidFill>
                  <a:srgbClr val="5F5F5F"/>
                </a:solidFill>
              </a:rPr>
              <a:t>2</a:t>
            </a:r>
            <a:r>
              <a:rPr lang="da-DK" baseline="30000">
                <a:solidFill>
                  <a:srgbClr val="5F5F5F"/>
                </a:solidFill>
              </a:rPr>
              <a:t>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>
              <a:solidFill>
                <a:srgbClr val="5F5F5F"/>
              </a:solidFill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>
              <a:solidFill>
                <a:srgbClr val="5F5F5F"/>
              </a:solidFill>
            </a:endParaRPr>
          </a:p>
        </p:txBody>
      </p:sp>
      <p:pic>
        <p:nvPicPr>
          <p:cNvPr id="1843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4275138"/>
            <a:ext cx="2190750" cy="145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12" descr="IMG_024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3" y="815975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23"/>
          <p:cNvSpPr txBox="1">
            <a:spLocks noChangeArrowheads="1"/>
          </p:cNvSpPr>
          <p:nvPr/>
        </p:nvSpPr>
        <p:spPr bwMode="auto">
          <a:xfrm>
            <a:off x="428625" y="5811838"/>
            <a:ext cx="1771650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/>
            <a:r>
              <a:rPr lang="da-DK" sz="1400" b="0"/>
              <a:t>Isover Vario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7544" y="3645024"/>
            <a:ext cx="1573200" cy="157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/>
          <p:cNvCxnSpPr>
            <a:stCxn id="4" idx="0"/>
            <a:endCxn id="4" idx="2"/>
          </p:cNvCxnSpPr>
          <p:nvPr/>
        </p:nvCxnSpPr>
        <p:spPr>
          <a:xfrm>
            <a:off x="1254144" y="3645024"/>
            <a:ext cx="0" cy="157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>
            <a:stCxn id="4" idx="1"/>
            <a:endCxn id="4" idx="3"/>
          </p:cNvCxnSpPr>
          <p:nvPr/>
        </p:nvCxnSpPr>
        <p:spPr>
          <a:xfrm>
            <a:off x="467544" y="4431624"/>
            <a:ext cx="15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2987824" y="3933056"/>
            <a:ext cx="792088" cy="792088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2987824" y="3933056"/>
            <a:ext cx="1198800" cy="12241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467544" y="3645024"/>
            <a:ext cx="792088" cy="79208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5220072" y="4293096"/>
            <a:ext cx="900000" cy="90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>
            <a:off x="7308304" y="4365104"/>
            <a:ext cx="788400" cy="788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7308304" y="4365104"/>
            <a:ext cx="792088" cy="792088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5220072" y="4293096"/>
            <a:ext cx="792088" cy="792088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boks 22"/>
          <p:cNvSpPr txBox="1"/>
          <p:nvPr/>
        </p:nvSpPr>
        <p:spPr>
          <a:xfrm>
            <a:off x="323528" y="5486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Maksimal utætheder for et hus på 200 m²</a:t>
            </a:r>
            <a:endParaRPr lang="da-DK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467544" y="1484784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Br-10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1,5 l/s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21 x 21 cm</a:t>
            </a:r>
            <a:endParaRPr lang="da-DK" sz="2000" b="1" dirty="0"/>
          </a:p>
        </p:txBody>
      </p:sp>
      <p:sp>
        <p:nvSpPr>
          <p:cNvPr id="25" name="Tekstboks 24"/>
          <p:cNvSpPr txBox="1"/>
          <p:nvPr/>
        </p:nvSpPr>
        <p:spPr>
          <a:xfrm>
            <a:off x="2843808" y="14847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BR-15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1.0 l/s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16 x 16 cm</a:t>
            </a:r>
            <a:endParaRPr lang="da-DK" sz="2000" b="1" dirty="0"/>
          </a:p>
        </p:txBody>
      </p:sp>
      <p:sp>
        <p:nvSpPr>
          <p:cNvPr id="26" name="Tekstboks 25"/>
          <p:cNvSpPr txBox="1"/>
          <p:nvPr/>
        </p:nvSpPr>
        <p:spPr>
          <a:xfrm>
            <a:off x="4932040" y="1484784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BR-20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0,5 l/s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12 x 12 cm</a:t>
            </a:r>
            <a:endParaRPr lang="da-DK" sz="2000" b="1" dirty="0"/>
          </a:p>
        </p:txBody>
      </p:sp>
      <p:sp>
        <p:nvSpPr>
          <p:cNvPr id="27" name="Tekstboks 26"/>
          <p:cNvSpPr txBox="1"/>
          <p:nvPr/>
        </p:nvSpPr>
        <p:spPr>
          <a:xfrm>
            <a:off x="6804248" y="1484784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BR-20 passiv hus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0,4 l/s</a:t>
            </a:r>
          </a:p>
          <a:p>
            <a:endParaRPr lang="da-DK" sz="2000" b="1" dirty="0" smtClean="0"/>
          </a:p>
          <a:p>
            <a:r>
              <a:rPr lang="da-DK" sz="2000" b="1" dirty="0" smtClean="0"/>
              <a:t>10,5 x 10,5 cm</a:t>
            </a:r>
            <a:endParaRPr lang="da-D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60649"/>
            <a:ext cx="801370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smtClean="0">
                <a:cs typeface="Arial" charset="0"/>
              </a:rPr>
              <a:t/>
            </a:r>
            <a:br>
              <a:rPr lang="da-DK" sz="2400" smtClean="0">
                <a:cs typeface="Arial" charset="0"/>
              </a:rPr>
            </a:br>
            <a:endParaRPr lang="da-DK" smtClean="0">
              <a:cs typeface="Arial" charset="0"/>
            </a:endParaRPr>
          </a:p>
        </p:txBody>
      </p:sp>
      <p:graphicFrame>
        <p:nvGraphicFramePr>
          <p:cNvPr id="673795" name="Group 3"/>
          <p:cNvGraphicFramePr>
            <a:graphicFrameLocks noGrp="1"/>
          </p:cNvGraphicFramePr>
          <p:nvPr>
            <p:ph type="tbl" idx="1"/>
          </p:nvPr>
        </p:nvGraphicFramePr>
        <p:xfrm>
          <a:off x="683568" y="1556792"/>
          <a:ext cx="8229600" cy="45664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14600"/>
                <a:gridCol w="1397000"/>
                <a:gridCol w="1358900"/>
                <a:gridCol w="1422400"/>
                <a:gridCol w="1536700"/>
              </a:tblGrid>
              <a:tr h="405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 08</a:t>
                      </a:r>
                      <a:endParaRPr kumimoji="0" lang="da-D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kWh/m2 år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BR10</a:t>
                      </a:r>
                      <a:endParaRPr kumimoji="0" lang="da-D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kWh/m2 år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Energiramme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 + 2200/A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5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Energiramme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 + 2200/A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584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LavE</a:t>
                      </a: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a-DK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kl</a:t>
                      </a: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+ 1600/A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52,5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 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 + 1600/A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71,3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Andre bygninger &gt; 15° C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71,3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5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 + 1100/A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30,0 + 1000/A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+ 1100/A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41,0 + 1000/A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75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Andre bygninger &gt; 15° C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41,0 + 1000/A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</a:tbl>
          </a:graphicData>
        </a:graphic>
      </p:graphicFrame>
      <p:sp>
        <p:nvSpPr>
          <p:cNvPr id="19522" name="Rectangle 70"/>
          <p:cNvSpPr>
            <a:spLocks noChangeArrowheads="1"/>
          </p:cNvSpPr>
          <p:nvPr/>
        </p:nvSpPr>
        <p:spPr bwMode="auto">
          <a:xfrm>
            <a:off x="609600" y="544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Nye bygninger 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–  </a:t>
            </a:r>
            <a:r>
              <a:rPr lang="da-DK" sz="3200">
                <a:solidFill>
                  <a:srgbClr val="000000"/>
                </a:solidFill>
              </a:rPr>
              <a:t>Energiramme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sz="2400" smtClean="0">
                <a:cs typeface="Arial" charset="0"/>
              </a:rPr>
              <a:t/>
            </a:r>
            <a:br>
              <a:rPr lang="da-DK" sz="2400" smtClean="0">
                <a:cs typeface="Arial" charset="0"/>
              </a:rPr>
            </a:br>
            <a:endParaRPr lang="da-DK" smtClean="0">
              <a:cs typeface="Arial" charset="0"/>
            </a:endParaRPr>
          </a:p>
        </p:txBody>
      </p:sp>
      <p:graphicFrame>
        <p:nvGraphicFramePr>
          <p:cNvPr id="692227" name="Group 3"/>
          <p:cNvGraphicFramePr>
            <a:graphicFrameLocks noGrp="1"/>
          </p:cNvGraphicFramePr>
          <p:nvPr>
            <p:ph type="tbl" idx="1"/>
          </p:nvPr>
        </p:nvGraphicFramePr>
        <p:xfrm>
          <a:off x="683568" y="1484784"/>
          <a:ext cx="8229600" cy="44714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14600"/>
                <a:gridCol w="1397000"/>
                <a:gridCol w="1358900"/>
                <a:gridCol w="1422400"/>
                <a:gridCol w="15367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 08</a:t>
                      </a:r>
                      <a:endParaRPr kumimoji="0" lang="da-D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kWh/m2 år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BR10</a:t>
                      </a:r>
                      <a:endParaRPr kumimoji="0" lang="da-D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kWh/m2 år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Energiramme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 + 2200/A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Energiramme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 + 2200/A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 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+ 1600/A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52,5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 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 + 1600/A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71,3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Andre bygninger *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Kl. 2010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71,3 + 1650/A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Boliger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 + 1100/A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30,0 + 1000/A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Kontorer skoler o.l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+ 1100/A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41,0 + 1000/A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Andre bygninger *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LavE Kl. 2015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41,0 + 1000/A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/>
                </a:tc>
              </a:tr>
            </a:tbl>
          </a:graphicData>
        </a:graphic>
      </p:graphicFrame>
      <p:sp>
        <p:nvSpPr>
          <p:cNvPr id="692289" name="Text Box 65"/>
          <p:cNvSpPr txBox="1">
            <a:spLocks noChangeArrowheads="1"/>
          </p:cNvSpPr>
          <p:nvPr/>
        </p:nvSpPr>
        <p:spPr bwMode="auto">
          <a:xfrm>
            <a:off x="5292080" y="6124575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da-DK" sz="2400" b="1" dirty="0">
                <a:solidFill>
                  <a:srgbClr val="FF0000"/>
                </a:solidFill>
              </a:rPr>
              <a:t>Skærpet 13-18 %</a:t>
            </a:r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>
            <a:off x="5737225" y="1987550"/>
            <a:ext cx="0" cy="401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92291" name="Rectangle 67"/>
          <p:cNvSpPr>
            <a:spLocks noChangeArrowheads="1"/>
          </p:cNvSpPr>
          <p:nvPr/>
        </p:nvSpPr>
        <p:spPr bwMode="auto">
          <a:xfrm>
            <a:off x="5737225" y="4437112"/>
            <a:ext cx="2959100" cy="1538238"/>
          </a:xfrm>
          <a:prstGeom prst="rect">
            <a:avLst/>
          </a:prstGeom>
          <a:noFill/>
          <a:ln w="317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92292" name="Rectangle 68"/>
          <p:cNvSpPr>
            <a:spLocks noChangeArrowheads="1"/>
          </p:cNvSpPr>
          <p:nvPr/>
        </p:nvSpPr>
        <p:spPr bwMode="auto">
          <a:xfrm>
            <a:off x="5796136" y="2780928"/>
            <a:ext cx="2895600" cy="1615306"/>
          </a:xfrm>
          <a:prstGeom prst="rect">
            <a:avLst/>
          </a:prstGeom>
          <a:noFill/>
          <a:ln w="31750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92293" name="Text Box 69"/>
          <p:cNvSpPr txBox="1">
            <a:spLocks noChangeArrowheads="1"/>
          </p:cNvSpPr>
          <p:nvPr/>
        </p:nvSpPr>
        <p:spPr bwMode="auto">
          <a:xfrm>
            <a:off x="5915025" y="2204864"/>
            <a:ext cx="25273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GB" sz="2400" b="1" dirty="0" err="1">
                <a:solidFill>
                  <a:srgbClr val="00FF00"/>
                </a:solidFill>
              </a:rPr>
              <a:t>Mildnet</a:t>
            </a:r>
            <a:r>
              <a:rPr lang="en-GB" sz="2400" b="1" dirty="0">
                <a:solidFill>
                  <a:srgbClr val="00FF00"/>
                </a:solidFill>
              </a:rPr>
              <a:t> 2-5 %</a:t>
            </a:r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609600" y="188640"/>
            <a:ext cx="8229600" cy="14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 dirty="0">
                <a:solidFill>
                  <a:srgbClr val="000000"/>
                </a:solidFill>
              </a:rPr>
              <a:t>Nye bygninger </a:t>
            </a:r>
            <a:r>
              <a:rPr lang="da-DK" sz="3200" dirty="0">
                <a:solidFill>
                  <a:srgbClr val="000000"/>
                </a:solidFill>
              </a:rPr>
              <a:t/>
            </a:r>
            <a:br>
              <a:rPr lang="da-DK" sz="3200" dirty="0">
                <a:solidFill>
                  <a:srgbClr val="000000"/>
                </a:solidFill>
              </a:rPr>
            </a:br>
            <a:r>
              <a:rPr lang="da-DK" sz="3600" dirty="0">
                <a:solidFill>
                  <a:srgbClr val="000000"/>
                </a:solidFill>
              </a:rPr>
              <a:t>–  </a:t>
            </a:r>
            <a:r>
              <a:rPr lang="da-DK" sz="3200" dirty="0">
                <a:solidFill>
                  <a:srgbClr val="000000"/>
                </a:solidFill>
              </a:rPr>
              <a:t>Energiramme </a:t>
            </a:r>
          </a:p>
        </p:txBody>
      </p: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476250" y="6067425"/>
            <a:ext cx="33147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200" i="1"/>
              <a:t>* Fra 2010 går grænsen ved &gt;5°C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89" grpId="0"/>
      <p:bldP spid="692291" grpId="0" animBg="1"/>
      <p:bldP spid="692292" grpId="0" animBg="1"/>
      <p:bldP spid="692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671513"/>
            <a:ext cx="8013700" cy="631825"/>
          </a:xfrm>
        </p:spPr>
        <p:txBody>
          <a:bodyPr/>
          <a:lstStyle/>
          <a:p>
            <a:pPr eaLnBrk="1" hangingPunct="1"/>
            <a:r>
              <a:rPr lang="da-DK" sz="2400" smtClean="0"/>
              <a:t>Fremtidens parcelhus - vores bud		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192588" y="2881313"/>
            <a:ext cx="3979862" cy="24209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4179888" y="1976438"/>
            <a:ext cx="3979862" cy="892175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592638" y="3354388"/>
            <a:ext cx="754062" cy="536575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589463" y="4005263"/>
            <a:ext cx="754062" cy="536575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4592638" y="4660900"/>
            <a:ext cx="754062" cy="536575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7115175" y="2901950"/>
            <a:ext cx="912813" cy="2408238"/>
          </a:xfrm>
          <a:prstGeom prst="rect">
            <a:avLst/>
          </a:prstGeom>
          <a:solidFill>
            <a:srgbClr val="F8F8F8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092700" y="5321300"/>
            <a:ext cx="226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0,10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38 / 350 mm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1603375" y="3340100"/>
            <a:ext cx="2600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0,15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Hulmur: tegl / porebeton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- λ 37 / 2x125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- λ 32 / 1x190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da-DK" sz="1600">
              <a:solidFill>
                <a:srgbClr val="5F5F5F"/>
              </a:solidFill>
            </a:endParaRP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6673850" y="819150"/>
            <a:ext cx="2044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0,08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Gitterspær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37 / 45 +410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32 / 45 +360 mm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7026275" y="3841750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22-24 %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U-værdi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1,1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da-DK" sz="1600">
              <a:solidFill>
                <a:srgbClr val="5F5F5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13300" y="2374900"/>
            <a:ext cx="444500" cy="393700"/>
            <a:chOff x="3120" y="1576"/>
            <a:chExt cx="280" cy="248"/>
          </a:xfrm>
        </p:grpSpPr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3120" y="1576"/>
              <a:ext cx="224" cy="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6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 rot="10800000">
              <a:off x="3176" y="1624"/>
              <a:ext cx="224" cy="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6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00CCFF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330200" y="4437112"/>
            <a:ext cx="4529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b="0" dirty="0"/>
              <a:t>Dette bliver standard huset for fremtidens byggeri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b="0" dirty="0"/>
              <a:t>Beregningerne er baseret på</a:t>
            </a:r>
            <a:br>
              <a:rPr lang="da-DK" sz="1400" b="0" dirty="0"/>
            </a:br>
            <a:r>
              <a:rPr lang="da-DK" sz="1400" b="0" dirty="0"/>
              <a:t>Almindeligt længe- eller vinkelhus</a:t>
            </a:r>
            <a:br>
              <a:rPr lang="da-DK" sz="1400" b="0" dirty="0"/>
            </a:br>
            <a:r>
              <a:rPr lang="da-DK" sz="1400" b="0" dirty="0"/>
              <a:t>130- 150 m2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b="0" dirty="0"/>
              <a:t>Vandret loft, </a:t>
            </a:r>
            <a:br>
              <a:rPr lang="da-DK" sz="1400" b="0" dirty="0"/>
            </a:br>
            <a:r>
              <a:rPr lang="da-DK" sz="1400" b="0" dirty="0"/>
              <a:t>Gulvvarme overalt, </a:t>
            </a:r>
            <a:br>
              <a:rPr lang="da-DK" sz="1400" b="0" dirty="0"/>
            </a:br>
            <a:r>
              <a:rPr lang="da-DK" sz="1400" b="0" dirty="0"/>
              <a:t>22-24 % vinduer  </a:t>
            </a:r>
            <a:br>
              <a:rPr lang="da-DK" sz="1400" b="0" dirty="0"/>
            </a:br>
            <a:r>
              <a:rPr lang="da-DK" sz="1400" b="0" dirty="0"/>
              <a:t>Varmegenvinding.</a:t>
            </a:r>
            <a:br>
              <a:rPr lang="da-DK" sz="1400" b="0" dirty="0"/>
            </a:br>
            <a:r>
              <a:rPr lang="da-DK" sz="1400" b="0" dirty="0"/>
              <a:t>Naturgaskedel</a:t>
            </a:r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4594225" y="4645025"/>
            <a:ext cx="762000" cy="6318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1520" name="Rectangle 23"/>
          <p:cNvSpPr>
            <a:spLocks noChangeArrowheads="1"/>
          </p:cNvSpPr>
          <p:nvPr/>
        </p:nvSpPr>
        <p:spPr bwMode="auto">
          <a:xfrm>
            <a:off x="7058025" y="2876550"/>
            <a:ext cx="981075" cy="4953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1521" name="Picture 29" descr="0101_Intro_Mollemose%2020"/>
          <p:cNvPicPr>
            <a:picLocks noChangeAspect="1" noChangeArrowheads="1"/>
          </p:cNvPicPr>
          <p:nvPr/>
        </p:nvPicPr>
        <p:blipFill>
          <a:blip r:embed="rId2" cstate="print"/>
          <a:srcRect t="10800"/>
          <a:stretch>
            <a:fillRect/>
          </a:stretch>
        </p:blipFill>
        <p:spPr bwMode="auto">
          <a:xfrm>
            <a:off x="539552" y="1484784"/>
            <a:ext cx="31793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39952" y="1340768"/>
            <a:ext cx="3979862" cy="3968751"/>
            <a:chOff x="2647" y="835"/>
            <a:chExt cx="2507" cy="2500"/>
          </a:xfrm>
          <a:solidFill>
            <a:schemeClr val="bg1">
              <a:lumMod val="65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47" y="835"/>
              <a:ext cx="2507" cy="2496"/>
              <a:chOff x="2012" y="557"/>
              <a:chExt cx="2507" cy="2739"/>
            </a:xfrm>
            <a:grpFill/>
          </p:grpSpPr>
          <p:sp>
            <p:nvSpPr>
              <p:cNvPr id="22554" name="Rectangle 5"/>
              <p:cNvSpPr>
                <a:spLocks noChangeArrowheads="1"/>
              </p:cNvSpPr>
              <p:nvPr/>
            </p:nvSpPr>
            <p:spPr bwMode="auto">
              <a:xfrm>
                <a:off x="2012" y="1622"/>
                <a:ext cx="2507" cy="167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2555" name="AutoShape 6"/>
              <p:cNvSpPr>
                <a:spLocks noChangeArrowheads="1"/>
              </p:cNvSpPr>
              <p:nvPr/>
            </p:nvSpPr>
            <p:spPr bwMode="auto">
              <a:xfrm>
                <a:off x="2024" y="557"/>
                <a:ext cx="2495" cy="1074"/>
              </a:xfrm>
              <a:prstGeom prst="flowChartExtra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22550" name="Rectangle 7"/>
            <p:cNvSpPr>
              <a:spLocks noChangeArrowheads="1"/>
            </p:cNvSpPr>
            <p:nvPr/>
          </p:nvSpPr>
          <p:spPr bwMode="auto">
            <a:xfrm>
              <a:off x="2899" y="210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2551" name="Rectangle 8"/>
            <p:cNvSpPr>
              <a:spLocks noChangeArrowheads="1"/>
            </p:cNvSpPr>
            <p:nvPr/>
          </p:nvSpPr>
          <p:spPr bwMode="auto">
            <a:xfrm>
              <a:off x="2897" y="251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2552" name="Rectangle 9"/>
            <p:cNvSpPr>
              <a:spLocks noChangeArrowheads="1"/>
            </p:cNvSpPr>
            <p:nvPr/>
          </p:nvSpPr>
          <p:spPr bwMode="auto">
            <a:xfrm>
              <a:off x="2899" y="2926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2553" name="Rectangle 10"/>
            <p:cNvSpPr>
              <a:spLocks noChangeArrowheads="1"/>
            </p:cNvSpPr>
            <p:nvPr/>
          </p:nvSpPr>
          <p:spPr bwMode="auto">
            <a:xfrm>
              <a:off x="4488" y="1818"/>
              <a:ext cx="575" cy="151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04813"/>
            <a:ext cx="8013700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dirty="0" smtClean="0"/>
              <a:t>Fremtidens parcelhus </a:t>
            </a:r>
            <a:br>
              <a:rPr lang="da-DK" sz="2400" dirty="0" smtClean="0"/>
            </a:br>
            <a:r>
              <a:rPr lang="da-DK" sz="2400" dirty="0" smtClean="0"/>
              <a:t>- andelsbolig eller lille parcelhus</a:t>
            </a:r>
            <a:r>
              <a:rPr lang="da-DK" sz="2400" dirty="0" smtClean="0">
                <a:solidFill>
                  <a:schemeClr val="accent1"/>
                </a:solidFill>
              </a:rPr>
              <a:t>	</a:t>
            </a:r>
            <a:r>
              <a:rPr lang="da-DK" sz="2400" dirty="0" smtClean="0"/>
              <a:t>	</a:t>
            </a: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6994525" y="3789040"/>
            <a:ext cx="1171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13 %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 err="1">
                <a:solidFill>
                  <a:srgbClr val="5F5F5F"/>
                </a:solidFill>
              </a:rPr>
              <a:t>U-værdi</a:t>
            </a:r>
            <a:endParaRPr lang="da-DK" sz="1600" dirty="0">
              <a:solidFill>
                <a:srgbClr val="5F5F5F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1,1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da-DK" sz="1600" dirty="0">
              <a:solidFill>
                <a:srgbClr val="5F5F5F"/>
              </a:solidFill>
            </a:endParaRP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508000" y="156210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endParaRPr lang="da-DK" sz="1400"/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4581525" y="4657725"/>
            <a:ext cx="838200" cy="5429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7058025" y="2876550"/>
            <a:ext cx="981075" cy="4953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4476750" y="3286125"/>
            <a:ext cx="981075" cy="6572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6948264" y="3284984"/>
            <a:ext cx="1100361" cy="201622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2541" name="Text Box 24"/>
          <p:cNvSpPr txBox="1">
            <a:spLocks noChangeArrowheads="1"/>
          </p:cNvSpPr>
          <p:nvPr/>
        </p:nvSpPr>
        <p:spPr bwMode="auto">
          <a:xfrm>
            <a:off x="342900" y="48133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200" b="1" dirty="0"/>
              <a:t>Det lille kompakte hus</a:t>
            </a:r>
            <a:br>
              <a:rPr lang="da-DK" sz="1200" b="1" dirty="0"/>
            </a:br>
            <a:r>
              <a:rPr lang="da-DK" sz="1200" b="1" dirty="0"/>
              <a:t>Beregningerne er baseret på</a:t>
            </a:r>
            <a:br>
              <a:rPr lang="da-DK" sz="1200" b="1" dirty="0"/>
            </a:br>
            <a:r>
              <a:rPr lang="da-DK" sz="1200" b="1" dirty="0"/>
              <a:t>Almindeligt næsten kvadratisk hus</a:t>
            </a:r>
            <a:br>
              <a:rPr lang="da-DK" sz="1200" b="1" dirty="0"/>
            </a:br>
            <a:r>
              <a:rPr lang="da-DK" sz="1200" b="1" dirty="0"/>
              <a:t>90 - 100 m2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200" b="1" dirty="0"/>
              <a:t>Vandret loft, </a:t>
            </a:r>
            <a:br>
              <a:rPr lang="da-DK" sz="1200" b="1" dirty="0"/>
            </a:br>
            <a:r>
              <a:rPr lang="da-DK" sz="1200" b="1" dirty="0"/>
              <a:t>Gulvvarme i bad / køkken </a:t>
            </a:r>
            <a:br>
              <a:rPr lang="da-DK" sz="1200" b="1" dirty="0"/>
            </a:br>
            <a:r>
              <a:rPr lang="da-DK" sz="1200" b="1" dirty="0"/>
              <a:t>13-14 % vinduer  </a:t>
            </a:r>
            <a:br>
              <a:rPr lang="da-DK" sz="1200" b="1" dirty="0"/>
            </a:br>
            <a:r>
              <a:rPr lang="da-DK" sz="1200" b="1" dirty="0"/>
              <a:t>Varmegenvinding.</a:t>
            </a:r>
            <a:br>
              <a:rPr lang="da-DK" sz="1200" b="1" dirty="0"/>
            </a:br>
            <a:r>
              <a:rPr lang="da-DK" sz="1200" b="1" dirty="0"/>
              <a:t>Fjernvarme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48200" y="2552700"/>
            <a:ext cx="444500" cy="393700"/>
            <a:chOff x="3120" y="1576"/>
            <a:chExt cx="280" cy="248"/>
          </a:xfrm>
        </p:grpSpPr>
        <p:sp>
          <p:nvSpPr>
            <p:cNvPr id="22547" name="AutoShape 26"/>
            <p:cNvSpPr>
              <a:spLocks noChangeArrowheads="1"/>
            </p:cNvSpPr>
            <p:nvPr/>
          </p:nvSpPr>
          <p:spPr bwMode="auto">
            <a:xfrm>
              <a:off x="3120" y="1576"/>
              <a:ext cx="224" cy="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6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2548" name="AutoShape 27"/>
            <p:cNvSpPr>
              <a:spLocks noChangeArrowheads="1"/>
            </p:cNvSpPr>
            <p:nvPr/>
          </p:nvSpPr>
          <p:spPr bwMode="auto">
            <a:xfrm rot="10800000">
              <a:off x="3176" y="1624"/>
              <a:ext cx="224" cy="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6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00CCFF"/>
            </a:solidFill>
            <a:ln w="381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2543" name="Text Box 29"/>
          <p:cNvSpPr txBox="1">
            <a:spLocks noChangeArrowheads="1"/>
          </p:cNvSpPr>
          <p:nvPr/>
        </p:nvSpPr>
        <p:spPr bwMode="auto">
          <a:xfrm>
            <a:off x="1577975" y="3416300"/>
            <a:ext cx="2600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0,17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Hulmur: tegl / porebeton 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37 / 190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32 / 150 mm</a:t>
            </a:r>
          </a:p>
        </p:txBody>
      </p:sp>
      <p:sp>
        <p:nvSpPr>
          <p:cNvPr id="22544" name="Text Box 30"/>
          <p:cNvSpPr txBox="1">
            <a:spLocks noChangeArrowheads="1"/>
          </p:cNvSpPr>
          <p:nvPr/>
        </p:nvSpPr>
        <p:spPr bwMode="auto">
          <a:xfrm>
            <a:off x="6948264" y="980728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 err="1">
                <a:solidFill>
                  <a:srgbClr val="000000"/>
                </a:solidFill>
              </a:rPr>
              <a:t>U-værdi</a:t>
            </a:r>
            <a:r>
              <a:rPr lang="da-DK" sz="1600" dirty="0">
                <a:solidFill>
                  <a:srgbClr val="000000"/>
                </a:solidFill>
              </a:rPr>
              <a:t> 0,08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Gitterspær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λ 37 / 45 +410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λ 32 / 45 +360 mm</a:t>
            </a:r>
          </a:p>
        </p:txBody>
      </p:sp>
      <p:sp>
        <p:nvSpPr>
          <p:cNvPr id="22545" name="Text Box 31"/>
          <p:cNvSpPr txBox="1">
            <a:spLocks noChangeArrowheads="1"/>
          </p:cNvSpPr>
          <p:nvPr/>
        </p:nvSpPr>
        <p:spPr bwMode="auto">
          <a:xfrm>
            <a:off x="5092700" y="5321300"/>
            <a:ext cx="226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0,10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38 / 350 mm</a:t>
            </a:r>
          </a:p>
        </p:txBody>
      </p:sp>
      <p:pic>
        <p:nvPicPr>
          <p:cNvPr id="22546" name="Picture 32" descr="0102_Intro_Storkevej%2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584325"/>
            <a:ext cx="27749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kstboks 27"/>
          <p:cNvSpPr txBox="1"/>
          <p:nvPr/>
        </p:nvSpPr>
        <p:spPr>
          <a:xfrm>
            <a:off x="7236296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9" name="Tekstboks 28"/>
          <p:cNvSpPr txBox="1"/>
          <p:nvPr/>
        </p:nvSpPr>
        <p:spPr>
          <a:xfrm>
            <a:off x="6948264" y="357301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13 %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err="1" smtClean="0"/>
              <a:t>U-værdi</a:t>
            </a:r>
            <a:r>
              <a:rPr lang="da-DK" dirty="0" smtClean="0"/>
              <a:t> 1,1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92588" y="1265238"/>
            <a:ext cx="3979862" cy="4044950"/>
            <a:chOff x="2647" y="787"/>
            <a:chExt cx="2507" cy="2548"/>
          </a:xfrm>
          <a:solidFill>
            <a:schemeClr val="bg1">
              <a:lumMod val="65000"/>
            </a:scheme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47" y="787"/>
              <a:ext cx="2507" cy="2543"/>
              <a:chOff x="2012" y="505"/>
              <a:chExt cx="2507" cy="2791"/>
            </a:xfrm>
            <a:grpFill/>
          </p:grpSpPr>
          <p:sp>
            <p:nvSpPr>
              <p:cNvPr id="23577" name="Rectangle 5"/>
              <p:cNvSpPr>
                <a:spLocks noChangeArrowheads="1"/>
              </p:cNvSpPr>
              <p:nvPr/>
            </p:nvSpPr>
            <p:spPr bwMode="auto">
              <a:xfrm>
                <a:off x="2012" y="1622"/>
                <a:ext cx="2507" cy="167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3578" name="AutoShape 6"/>
              <p:cNvSpPr>
                <a:spLocks noChangeArrowheads="1"/>
              </p:cNvSpPr>
              <p:nvPr/>
            </p:nvSpPr>
            <p:spPr bwMode="auto">
              <a:xfrm>
                <a:off x="2012" y="505"/>
                <a:ext cx="2507" cy="1126"/>
              </a:xfrm>
              <a:prstGeom prst="flowChartExtra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2899" y="210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3574" name="Rectangle 8"/>
            <p:cNvSpPr>
              <a:spLocks noChangeArrowheads="1"/>
            </p:cNvSpPr>
            <p:nvPr/>
          </p:nvSpPr>
          <p:spPr bwMode="auto">
            <a:xfrm>
              <a:off x="2897" y="251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3575" name="Rectangle 9"/>
            <p:cNvSpPr>
              <a:spLocks noChangeArrowheads="1"/>
            </p:cNvSpPr>
            <p:nvPr/>
          </p:nvSpPr>
          <p:spPr bwMode="auto">
            <a:xfrm>
              <a:off x="2899" y="2926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3576" name="Rectangle 10"/>
            <p:cNvSpPr>
              <a:spLocks noChangeArrowheads="1"/>
            </p:cNvSpPr>
            <p:nvPr/>
          </p:nvSpPr>
          <p:spPr bwMode="auto">
            <a:xfrm>
              <a:off x="4488" y="1818"/>
              <a:ext cx="575" cy="151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6994525" y="4117975"/>
            <a:ext cx="11715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13 %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U-værdi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1,1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da-DK" sz="1600">
              <a:solidFill>
                <a:srgbClr val="5F5F5F"/>
              </a:solidFill>
            </a:endParaRP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508000" y="1562100"/>
            <a:ext cx="321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endParaRPr lang="da-DK" sz="1400"/>
          </a:p>
        </p:txBody>
      </p:sp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4581525" y="4657725"/>
            <a:ext cx="838200" cy="5429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59" name="Rectangle 15"/>
          <p:cNvSpPr>
            <a:spLocks noChangeArrowheads="1"/>
          </p:cNvSpPr>
          <p:nvPr/>
        </p:nvSpPr>
        <p:spPr bwMode="auto">
          <a:xfrm>
            <a:off x="4476750" y="3286125"/>
            <a:ext cx="981075" cy="6572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60" name="Rectangle 16"/>
          <p:cNvSpPr>
            <a:spLocks noChangeArrowheads="1"/>
          </p:cNvSpPr>
          <p:nvPr/>
        </p:nvSpPr>
        <p:spPr bwMode="auto">
          <a:xfrm>
            <a:off x="7010400" y="3352800"/>
            <a:ext cx="1038225" cy="194840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61" name="AutoShape 17"/>
          <p:cNvSpPr>
            <a:spLocks noChangeArrowheads="1"/>
          </p:cNvSpPr>
          <p:nvPr/>
        </p:nvSpPr>
        <p:spPr bwMode="auto">
          <a:xfrm rot="8300801">
            <a:off x="6605588" y="1600200"/>
            <a:ext cx="1074737" cy="1893888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62" name="AutoShape 18"/>
          <p:cNvSpPr>
            <a:spLocks noChangeArrowheads="1"/>
          </p:cNvSpPr>
          <p:nvPr/>
        </p:nvSpPr>
        <p:spPr bwMode="auto">
          <a:xfrm rot="13299199" flipH="1">
            <a:off x="4605338" y="1628775"/>
            <a:ext cx="1074737" cy="1893888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5143500" y="1235075"/>
            <a:ext cx="1809750" cy="9556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419100" y="48133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200" b="1" dirty="0"/>
              <a:t>Det lille kompakte hus</a:t>
            </a:r>
            <a:br>
              <a:rPr lang="da-DK" sz="1200" b="1" dirty="0"/>
            </a:br>
            <a:r>
              <a:rPr lang="da-DK" sz="1200" b="1" dirty="0"/>
              <a:t>Beregningerne er baseret på</a:t>
            </a:r>
            <a:br>
              <a:rPr lang="da-DK" sz="1200" b="1" dirty="0"/>
            </a:br>
            <a:r>
              <a:rPr lang="da-DK" sz="1200" b="1" dirty="0"/>
              <a:t>Almindeligt næsten kvadratisk hus</a:t>
            </a:r>
            <a:br>
              <a:rPr lang="da-DK" sz="1200" b="1" dirty="0"/>
            </a:br>
            <a:r>
              <a:rPr lang="da-DK" sz="1200" b="1" dirty="0"/>
              <a:t>90 - 100 m2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200" b="1" dirty="0"/>
              <a:t>Vandret loft, </a:t>
            </a:r>
            <a:br>
              <a:rPr lang="da-DK" sz="1200" b="1" dirty="0"/>
            </a:br>
            <a:r>
              <a:rPr lang="da-DK" sz="1200" b="1" dirty="0"/>
              <a:t>Gulvvarme i bad / køkken </a:t>
            </a:r>
            <a:br>
              <a:rPr lang="da-DK" sz="1200" b="1" dirty="0"/>
            </a:br>
            <a:r>
              <a:rPr lang="da-DK" sz="1200" b="1" dirty="0"/>
              <a:t>13-14 % vinduer  </a:t>
            </a:r>
            <a:br>
              <a:rPr lang="da-DK" sz="1200" b="1" dirty="0"/>
            </a:br>
            <a:r>
              <a:rPr lang="da-DK" sz="1200" b="1" dirty="0"/>
              <a:t>Ingen varmegenvinding.</a:t>
            </a:r>
            <a:br>
              <a:rPr lang="da-DK" sz="1200" b="1" dirty="0"/>
            </a:br>
            <a:r>
              <a:rPr lang="da-DK" sz="1200" b="1" dirty="0"/>
              <a:t>Fjernvarme</a:t>
            </a:r>
          </a:p>
        </p:txBody>
      </p:sp>
      <p:sp>
        <p:nvSpPr>
          <p:cNvPr id="23565" name="Text Box 26"/>
          <p:cNvSpPr txBox="1">
            <a:spLocks noChangeArrowheads="1"/>
          </p:cNvSpPr>
          <p:nvPr/>
        </p:nvSpPr>
        <p:spPr bwMode="auto">
          <a:xfrm>
            <a:off x="5092700" y="5321300"/>
            <a:ext cx="226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0,10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38 / 350 mm</a:t>
            </a:r>
          </a:p>
        </p:txBody>
      </p:sp>
      <p:pic>
        <p:nvPicPr>
          <p:cNvPr id="23566" name="Picture 27" descr="0102_Intro_Storkevej%2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520825"/>
            <a:ext cx="27749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28"/>
          <p:cNvSpPr txBox="1">
            <a:spLocks noChangeArrowheads="1"/>
          </p:cNvSpPr>
          <p:nvPr/>
        </p:nvSpPr>
        <p:spPr bwMode="auto">
          <a:xfrm>
            <a:off x="3530600" y="1790700"/>
            <a:ext cx="1981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-"/>
            </a:pPr>
            <a:r>
              <a:rPr lang="en-GB" sz="2400">
                <a:solidFill>
                  <a:schemeClr val="accent2"/>
                </a:solidFill>
              </a:rPr>
              <a:t>eller</a:t>
            </a:r>
            <a:r>
              <a:rPr lang="en-GB">
                <a:solidFill>
                  <a:schemeClr val="accent2"/>
                </a:solidFill>
              </a:rPr>
              <a:t> uden</a:t>
            </a:r>
          </a:p>
          <a:p>
            <a:pPr marL="381000" indent="-381000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	ventilation</a:t>
            </a:r>
          </a:p>
        </p:txBody>
      </p:sp>
      <p:sp>
        <p:nvSpPr>
          <p:cNvPr id="23568" name="Rectangle 31"/>
          <p:cNvSpPr>
            <a:spLocks noGrp="1" noChangeArrowheads="1"/>
          </p:cNvSpPr>
          <p:nvPr>
            <p:ph type="title"/>
          </p:nvPr>
        </p:nvSpPr>
        <p:spPr>
          <a:xfrm>
            <a:off x="660400" y="430213"/>
            <a:ext cx="8013700" cy="660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smtClean="0"/>
              <a:t>Fremtidens parcelhus </a:t>
            </a:r>
            <a:br>
              <a:rPr lang="da-DK" sz="2400" smtClean="0"/>
            </a:br>
            <a:r>
              <a:rPr lang="da-DK" sz="2400" smtClean="0"/>
              <a:t>- andelsbolig eller lille parcelhus	</a:t>
            </a:r>
            <a:r>
              <a:rPr lang="da-DK" smtClean="0"/>
              <a:t>	</a:t>
            </a:r>
          </a:p>
        </p:txBody>
      </p:sp>
      <p:sp>
        <p:nvSpPr>
          <p:cNvPr id="23569" name="Text Box 32"/>
          <p:cNvSpPr txBox="1">
            <a:spLocks noChangeArrowheads="1"/>
          </p:cNvSpPr>
          <p:nvPr/>
        </p:nvSpPr>
        <p:spPr bwMode="auto">
          <a:xfrm>
            <a:off x="6661150" y="1365250"/>
            <a:ext cx="20447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0,08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Gitterspær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37 / 45 +410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λ 32 / 45 +360 mm</a:t>
            </a:r>
          </a:p>
        </p:txBody>
      </p:sp>
      <p:sp>
        <p:nvSpPr>
          <p:cNvPr id="23570" name="Text Box 33"/>
          <p:cNvSpPr txBox="1">
            <a:spLocks noChangeArrowheads="1"/>
          </p:cNvSpPr>
          <p:nvPr/>
        </p:nvSpPr>
        <p:spPr bwMode="auto">
          <a:xfrm>
            <a:off x="1514475" y="3340100"/>
            <a:ext cx="2600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000000"/>
                </a:solidFill>
              </a:rPr>
              <a:t>U-værdi 0,17 0,15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Hulmur: tegl / porebeton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- λ 37 / 2x125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600">
                <a:solidFill>
                  <a:srgbClr val="5F5F5F"/>
                </a:solidFill>
              </a:rPr>
              <a:t>- λ 32 / 1x190 mm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da-DK" sz="1600">
              <a:solidFill>
                <a:srgbClr val="5F5F5F"/>
              </a:solidFill>
            </a:endParaRPr>
          </a:p>
        </p:txBody>
      </p:sp>
      <p:sp>
        <p:nvSpPr>
          <p:cNvPr id="23571" name="Line 34"/>
          <p:cNvSpPr>
            <a:spLocks noChangeShapeType="1"/>
          </p:cNvSpPr>
          <p:nvPr/>
        </p:nvSpPr>
        <p:spPr bwMode="auto">
          <a:xfrm flipH="1">
            <a:off x="2501900" y="3441700"/>
            <a:ext cx="330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7" name="Tekstboks 26"/>
          <p:cNvSpPr txBox="1"/>
          <p:nvPr/>
        </p:nvSpPr>
        <p:spPr>
          <a:xfrm>
            <a:off x="7020272" y="364502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13 %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err="1" smtClean="0"/>
              <a:t>U-værdi</a:t>
            </a:r>
            <a:endParaRPr lang="da-DK" dirty="0" smtClean="0"/>
          </a:p>
          <a:p>
            <a:pPr algn="ctr"/>
            <a:r>
              <a:rPr lang="da-DK" dirty="0" smtClean="0"/>
              <a:t>1.1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65613" y="2348879"/>
            <a:ext cx="3979862" cy="3885233"/>
            <a:chOff x="2647" y="787"/>
            <a:chExt cx="2507" cy="2548"/>
          </a:xfrm>
          <a:solidFill>
            <a:schemeClr val="bg1">
              <a:lumMod val="65000"/>
            </a:scheme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47" y="787"/>
              <a:ext cx="2507" cy="2543"/>
              <a:chOff x="2012" y="505"/>
              <a:chExt cx="2507" cy="2791"/>
            </a:xfrm>
            <a:grpFill/>
          </p:grpSpPr>
          <p:sp>
            <p:nvSpPr>
              <p:cNvPr id="27668" name="Rectangle 4"/>
              <p:cNvSpPr>
                <a:spLocks noChangeArrowheads="1"/>
              </p:cNvSpPr>
              <p:nvPr/>
            </p:nvSpPr>
            <p:spPr bwMode="auto">
              <a:xfrm>
                <a:off x="2012" y="1622"/>
                <a:ext cx="2507" cy="167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7669" name="AutoShape 5"/>
              <p:cNvSpPr>
                <a:spLocks noChangeArrowheads="1"/>
              </p:cNvSpPr>
              <p:nvPr/>
            </p:nvSpPr>
            <p:spPr bwMode="auto">
              <a:xfrm>
                <a:off x="2012" y="505"/>
                <a:ext cx="2507" cy="1126"/>
              </a:xfrm>
              <a:prstGeom prst="flowChartExtra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27664" name="Rectangle 6"/>
            <p:cNvSpPr>
              <a:spLocks noChangeArrowheads="1"/>
            </p:cNvSpPr>
            <p:nvPr/>
          </p:nvSpPr>
          <p:spPr bwMode="auto">
            <a:xfrm>
              <a:off x="2899" y="210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7665" name="Rectangle 7"/>
            <p:cNvSpPr>
              <a:spLocks noChangeArrowheads="1"/>
            </p:cNvSpPr>
            <p:nvPr/>
          </p:nvSpPr>
          <p:spPr bwMode="auto">
            <a:xfrm>
              <a:off x="2897" y="251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7666" name="Rectangle 8"/>
            <p:cNvSpPr>
              <a:spLocks noChangeArrowheads="1"/>
            </p:cNvSpPr>
            <p:nvPr/>
          </p:nvSpPr>
          <p:spPr bwMode="auto">
            <a:xfrm>
              <a:off x="2899" y="2926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7667" name="Rectangle 9"/>
            <p:cNvSpPr>
              <a:spLocks noChangeArrowheads="1"/>
            </p:cNvSpPr>
            <p:nvPr/>
          </p:nvSpPr>
          <p:spPr bwMode="auto">
            <a:xfrm>
              <a:off x="4488" y="1818"/>
              <a:ext cx="575" cy="151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676874" name="AutoShape 10"/>
          <p:cNvSpPr>
            <a:spLocks noChangeArrowheads="1"/>
          </p:cNvSpPr>
          <p:nvPr/>
        </p:nvSpPr>
        <p:spPr bwMode="auto">
          <a:xfrm>
            <a:off x="4502150" y="4451350"/>
            <a:ext cx="2579688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46235438 h 21600"/>
              <a:gd name="T4" fmla="*/ 0 w 21600"/>
              <a:gd name="T5" fmla="*/ 1365663695 h 21600"/>
              <a:gd name="T6" fmla="*/ 2147483647 w 21600"/>
              <a:gd name="T7" fmla="*/ 1638705130 h 21600"/>
              <a:gd name="T8" fmla="*/ 2147483647 w 21600"/>
              <a:gd name="T9" fmla="*/ 1137990370 h 21600"/>
              <a:gd name="T10" fmla="*/ 2147483647 w 21600"/>
              <a:gd name="T11" fmla="*/ 5462354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203200" y="4572000"/>
            <a:ext cx="3924300" cy="1687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dirty="0">
                <a:solidFill>
                  <a:srgbClr val="5F5F5F"/>
                </a:solidFill>
              </a:rPr>
              <a:t>Ydervæg: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Vi har plads til                   125 mm </a:t>
            </a:r>
            <a:r>
              <a:rPr lang="en-US" sz="1400" dirty="0">
                <a:solidFill>
                  <a:srgbClr val="5F5F5F"/>
                </a:solidFill>
              </a:rPr>
              <a:t>~ </a:t>
            </a:r>
            <a:r>
              <a:rPr lang="da-DK" sz="1400" dirty="0">
                <a:solidFill>
                  <a:srgbClr val="5F5F5F"/>
                </a:solidFill>
              </a:rPr>
              <a:t>U = 0,27 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Kravet er                            195 mm </a:t>
            </a:r>
            <a:r>
              <a:rPr lang="en-US" sz="1400" dirty="0">
                <a:solidFill>
                  <a:srgbClr val="5F5F5F"/>
                </a:solidFill>
              </a:rPr>
              <a:t>~</a:t>
            </a:r>
            <a:r>
              <a:rPr lang="da-DK" sz="1400" dirty="0">
                <a:solidFill>
                  <a:srgbClr val="5F5F5F"/>
                </a:solidFill>
              </a:rPr>
              <a:t> U = 0,20 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Så vi ændrer </a:t>
            </a:r>
            <a:r>
              <a:rPr lang="da-DK" sz="1400" dirty="0" err="1">
                <a:solidFill>
                  <a:srgbClr val="5F5F5F"/>
                </a:solidFill>
              </a:rPr>
              <a:t>U-værdien</a:t>
            </a:r>
            <a:r>
              <a:rPr lang="da-DK" sz="1400" dirty="0">
                <a:solidFill>
                  <a:srgbClr val="5F5F5F"/>
                </a:solidFill>
              </a:rPr>
              <a:t>                        + 0,07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ved at fjerne                        70 mm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dirty="0">
                <a:solidFill>
                  <a:srgbClr val="5F5F5F"/>
                </a:solidFill>
              </a:rPr>
              <a:t>Det må vi kompensere for – 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- </a:t>
            </a:r>
            <a:r>
              <a:rPr lang="da-DK" sz="1400" dirty="0" err="1">
                <a:solidFill>
                  <a:srgbClr val="5F5F5F"/>
                </a:solidFill>
              </a:rPr>
              <a:t>f.eks</a:t>
            </a:r>
            <a:r>
              <a:rPr lang="da-DK" sz="1400" dirty="0">
                <a:solidFill>
                  <a:srgbClr val="5F5F5F"/>
                </a:solidFill>
              </a:rPr>
              <a:t> ved at komme mere på loftet</a:t>
            </a: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5004048" y="1052736"/>
            <a:ext cx="3962400" cy="132343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b="1" dirty="0">
                <a:solidFill>
                  <a:schemeClr val="accent3">
                    <a:lumMod val="50000"/>
                  </a:schemeClr>
                </a:solidFill>
              </a:rPr>
              <a:t>Loft:</a:t>
            </a:r>
            <a:br>
              <a:rPr lang="da-DK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1600" b="1" dirty="0">
                <a:solidFill>
                  <a:schemeClr val="accent3">
                    <a:lumMod val="50000"/>
                  </a:schemeClr>
                </a:solidFill>
              </a:rPr>
              <a:t>Kravet er                            U = 0,15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~ 240 mm</a:t>
            </a:r>
            <a:b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U-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værdien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skal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ændres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       ÷ 0,07</a:t>
            </a:r>
            <a:b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Så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vi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skal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ned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på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              U = 0,08 ~ 445 mm</a:t>
            </a:r>
            <a:b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Vi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skal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altså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tilføje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                            205 mm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241300" y="1340768"/>
            <a:ext cx="4267200" cy="8463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b="1" dirty="0" err="1"/>
              <a:t>U-værdier</a:t>
            </a:r>
            <a:r>
              <a:rPr lang="da-DK" sz="1400" b="1" dirty="0"/>
              <a:t> og </a:t>
            </a:r>
            <a:r>
              <a:rPr lang="da-DK" sz="1400" b="1" dirty="0" err="1"/>
              <a:t>linietab</a:t>
            </a:r>
            <a:r>
              <a:rPr lang="da-DK" sz="1400" b="1" dirty="0"/>
              <a:t> kan ændres</a:t>
            </a:r>
            <a:br>
              <a:rPr lang="da-DK" sz="1400" b="1" dirty="0"/>
            </a:br>
            <a:r>
              <a:rPr lang="da-DK" sz="1400" b="1" dirty="0"/>
              <a:t>og vinduesarealet øges.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b="1" dirty="0"/>
              <a:t>Hvis varmetabet ikke derved bliver større. 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190500" y="2755900"/>
            <a:ext cx="43942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b="1" dirty="0">
                <a:solidFill>
                  <a:srgbClr val="FF0000"/>
                </a:solidFill>
              </a:rPr>
              <a:t>Når man ændrer isoleringstykkelser kan man ikke bare regne ”lige over”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en-US" sz="1600" b="1" u="sng" dirty="0">
                <a:solidFill>
                  <a:srgbClr val="FF0000"/>
                </a:solidFill>
              </a:rPr>
              <a:t>÷ 70 mm </a:t>
            </a:r>
            <a:r>
              <a:rPr lang="en-US" sz="1600" b="1" u="sng" dirty="0" err="1">
                <a:solidFill>
                  <a:srgbClr val="FF0000"/>
                </a:solidFill>
              </a:rPr>
              <a:t>i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væggen</a:t>
            </a:r>
            <a:r>
              <a:rPr lang="en-US" sz="1600" b="1" u="sng" dirty="0">
                <a:solidFill>
                  <a:srgbClr val="FF0000"/>
                </a:solidFill>
              </a:rPr>
              <a:t>   ≠  + 70 mm </a:t>
            </a:r>
            <a:r>
              <a:rPr lang="en-US" sz="1600" b="1" u="sng" dirty="0" err="1">
                <a:solidFill>
                  <a:srgbClr val="FF0000"/>
                </a:solidFill>
              </a:rPr>
              <a:t>på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loftet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4457700" y="3933056"/>
            <a:ext cx="17399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dirty="0"/>
              <a:t>Eksempel:</a:t>
            </a:r>
          </a:p>
        </p:txBody>
      </p:sp>
      <p:sp>
        <p:nvSpPr>
          <p:cNvPr id="676880" name="Text Box 16"/>
          <p:cNvSpPr txBox="1">
            <a:spLocks noChangeArrowheads="1"/>
          </p:cNvSpPr>
          <p:nvPr/>
        </p:nvSpPr>
        <p:spPr bwMode="auto">
          <a:xfrm>
            <a:off x="4533900" y="5054600"/>
            <a:ext cx="4953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>
                <a:solidFill>
                  <a:srgbClr val="5F5F5F"/>
                </a:solidFill>
              </a:rPr>
              <a:t>- 70 </a:t>
            </a:r>
          </a:p>
        </p:txBody>
      </p:sp>
      <p:sp>
        <p:nvSpPr>
          <p:cNvPr id="676881" name="Text Box 17"/>
          <p:cNvSpPr txBox="1">
            <a:spLocks noChangeArrowheads="1"/>
          </p:cNvSpPr>
          <p:nvPr/>
        </p:nvSpPr>
        <p:spPr bwMode="auto">
          <a:xfrm>
            <a:off x="5956300" y="4572000"/>
            <a:ext cx="7112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>
                <a:solidFill>
                  <a:srgbClr val="5F5F5F"/>
                </a:solidFill>
              </a:rPr>
              <a:t>+ 205 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4800" y="2590800"/>
            <a:ext cx="118110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200" b="0"/>
              <a:t>Men…</a:t>
            </a:r>
          </a:p>
        </p:txBody>
      </p:sp>
      <p:sp>
        <p:nvSpPr>
          <p:cNvPr id="27660" name="Oval 19"/>
          <p:cNvSpPr>
            <a:spLocks noChangeArrowheads="1"/>
          </p:cNvSpPr>
          <p:nvPr/>
        </p:nvSpPr>
        <p:spPr bwMode="auto">
          <a:xfrm rot="-1015650">
            <a:off x="1117600" y="3911600"/>
            <a:ext cx="1600200" cy="6096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7661" name="Text Box 20"/>
          <p:cNvSpPr txBox="1">
            <a:spLocks noChangeArrowheads="1"/>
          </p:cNvSpPr>
          <p:nvPr/>
        </p:nvSpPr>
        <p:spPr bwMode="auto">
          <a:xfrm rot="-1275030">
            <a:off x="1250950" y="4089400"/>
            <a:ext cx="14255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dirty="0">
                <a:solidFill>
                  <a:schemeClr val="accent2"/>
                </a:solidFill>
              </a:rPr>
              <a:t>BR 2008</a:t>
            </a:r>
          </a:p>
        </p:txBody>
      </p:sp>
      <p:sp>
        <p:nvSpPr>
          <p:cNvPr id="27662" name="Rectangle 21"/>
          <p:cNvSpPr>
            <a:spLocks noGrp="1" noChangeArrowheads="1"/>
          </p:cNvSpPr>
          <p:nvPr>
            <p:ph type="title"/>
          </p:nvPr>
        </p:nvSpPr>
        <p:spPr>
          <a:xfrm>
            <a:off x="698500" y="188640"/>
            <a:ext cx="8013700" cy="95277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dirty="0" smtClean="0"/>
              <a:t>Tilbygning og ændret anvendelse</a:t>
            </a:r>
            <a:r>
              <a:rPr lang="da-DK" dirty="0" smtClean="0"/>
              <a:t>  </a:t>
            </a:r>
            <a:br>
              <a:rPr lang="da-DK" dirty="0" smtClean="0"/>
            </a:br>
            <a:r>
              <a:rPr lang="da-DK" dirty="0" smtClean="0"/>
              <a:t>–  Varmetabsramme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4" grpId="0" animBg="1"/>
      <p:bldP spid="676880" grpId="0"/>
      <p:bldP spid="6768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30713" y="2214563"/>
            <a:ext cx="3979862" cy="4044950"/>
            <a:chOff x="2647" y="787"/>
            <a:chExt cx="2507" cy="2548"/>
          </a:xfrm>
          <a:solidFill>
            <a:schemeClr val="bg1">
              <a:lumMod val="65000"/>
            </a:scheme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47" y="787"/>
              <a:ext cx="2507" cy="2543"/>
              <a:chOff x="2012" y="505"/>
              <a:chExt cx="2507" cy="2791"/>
            </a:xfrm>
            <a:grpFill/>
          </p:grpSpPr>
          <p:sp>
            <p:nvSpPr>
              <p:cNvPr id="28692" name="Rectangle 4"/>
              <p:cNvSpPr>
                <a:spLocks noChangeArrowheads="1"/>
              </p:cNvSpPr>
              <p:nvPr/>
            </p:nvSpPr>
            <p:spPr bwMode="auto">
              <a:xfrm>
                <a:off x="2012" y="1622"/>
                <a:ext cx="2507" cy="167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8693" name="AutoShape 5"/>
              <p:cNvSpPr>
                <a:spLocks noChangeArrowheads="1"/>
              </p:cNvSpPr>
              <p:nvPr/>
            </p:nvSpPr>
            <p:spPr bwMode="auto">
              <a:xfrm>
                <a:off x="2012" y="505"/>
                <a:ext cx="2507" cy="1126"/>
              </a:xfrm>
              <a:prstGeom prst="flowChartExtra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2899" y="210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8689" name="Rectangle 7"/>
            <p:cNvSpPr>
              <a:spLocks noChangeArrowheads="1"/>
            </p:cNvSpPr>
            <p:nvPr/>
          </p:nvSpPr>
          <p:spPr bwMode="auto">
            <a:xfrm>
              <a:off x="2897" y="251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8690" name="Rectangle 8"/>
            <p:cNvSpPr>
              <a:spLocks noChangeArrowheads="1"/>
            </p:cNvSpPr>
            <p:nvPr/>
          </p:nvSpPr>
          <p:spPr bwMode="auto">
            <a:xfrm>
              <a:off x="2899" y="2926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8691" name="Rectangle 9"/>
            <p:cNvSpPr>
              <a:spLocks noChangeArrowheads="1"/>
            </p:cNvSpPr>
            <p:nvPr/>
          </p:nvSpPr>
          <p:spPr bwMode="auto">
            <a:xfrm>
              <a:off x="4488" y="1818"/>
              <a:ext cx="575" cy="151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8675" name="AutoShape 10"/>
          <p:cNvSpPr>
            <a:spLocks noChangeArrowheads="1"/>
          </p:cNvSpPr>
          <p:nvPr/>
        </p:nvSpPr>
        <p:spPr bwMode="auto">
          <a:xfrm>
            <a:off x="4667250" y="4476750"/>
            <a:ext cx="2579688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46235438 h 21600"/>
              <a:gd name="T4" fmla="*/ 0 w 21600"/>
              <a:gd name="T5" fmla="*/ 1365663695 h 21600"/>
              <a:gd name="T6" fmla="*/ 2147483647 w 21600"/>
              <a:gd name="T7" fmla="*/ 1638705130 h 21600"/>
              <a:gd name="T8" fmla="*/ 2147483647 w 21600"/>
              <a:gd name="T9" fmla="*/ 1137990370 h 21600"/>
              <a:gd name="T10" fmla="*/ 2147483647 w 21600"/>
              <a:gd name="T11" fmla="*/ 5462354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368300" y="2060848"/>
            <a:ext cx="3924300" cy="40835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Ydervæg:</a:t>
            </a:r>
            <a:b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Vi har plads til                   125 mm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~ </a:t>
            </a: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U = 0,25 </a:t>
            </a:r>
            <a:b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Kravet er                            190 mm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~</a:t>
            </a: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 U = 0,15 </a:t>
            </a:r>
            <a:b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Så vi ændrer </a:t>
            </a:r>
            <a:r>
              <a:rPr lang="da-DK" sz="2000" b="1" dirty="0" err="1">
                <a:solidFill>
                  <a:schemeClr val="accent3">
                    <a:lumMod val="50000"/>
                  </a:schemeClr>
                </a:solidFill>
              </a:rPr>
              <a:t>U-værdien</a:t>
            </a: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                        + 0,10</a:t>
            </a:r>
            <a:b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ved at fjerne                        65 mm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Det må vi kompensere for – </a:t>
            </a:r>
            <a:b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da-DK" sz="2000" b="1" dirty="0" err="1">
                <a:solidFill>
                  <a:schemeClr val="accent3">
                    <a:lumMod val="50000"/>
                  </a:schemeClr>
                </a:solidFill>
              </a:rPr>
              <a:t>f.eks</a:t>
            </a:r>
            <a:r>
              <a:rPr lang="da-DK" sz="2000" b="1" dirty="0">
                <a:solidFill>
                  <a:schemeClr val="accent3">
                    <a:lumMod val="50000"/>
                  </a:schemeClr>
                </a:solidFill>
              </a:rPr>
              <a:t> ved at komme mere på loftet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5181600" y="1117600"/>
            <a:ext cx="3962400" cy="11695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dirty="0"/>
              <a:t>Loft:</a:t>
            </a:r>
            <a:br>
              <a:rPr lang="da-DK" sz="1400" dirty="0"/>
            </a:br>
            <a:r>
              <a:rPr lang="da-DK" sz="1400" dirty="0"/>
              <a:t>Kravet er                            U = 0,10 </a:t>
            </a:r>
            <a:r>
              <a:rPr lang="en-US" sz="1400" dirty="0"/>
              <a:t>~ 365 mm</a:t>
            </a:r>
            <a:br>
              <a:rPr lang="en-US" sz="1400" dirty="0"/>
            </a:br>
            <a:r>
              <a:rPr lang="en-US" sz="1400" dirty="0"/>
              <a:t>U-</a:t>
            </a:r>
            <a:r>
              <a:rPr lang="en-US" sz="1400" dirty="0" err="1"/>
              <a:t>værdien</a:t>
            </a:r>
            <a:r>
              <a:rPr lang="en-US" sz="1400" dirty="0"/>
              <a:t>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ændres</a:t>
            </a:r>
            <a:r>
              <a:rPr lang="en-US" sz="1400" dirty="0"/>
              <a:t>        ÷ 0,10</a:t>
            </a:r>
            <a:br>
              <a:rPr lang="en-US" sz="1400" dirty="0"/>
            </a:br>
            <a:r>
              <a:rPr lang="en-US" sz="1400" dirty="0" err="1"/>
              <a:t>Så</a:t>
            </a:r>
            <a:r>
              <a:rPr lang="en-US" sz="1400" dirty="0"/>
              <a:t> vi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ned</a:t>
            </a:r>
            <a:r>
              <a:rPr lang="en-US" sz="1400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              U = 0,00 ~ ?</a:t>
            </a:r>
            <a:br>
              <a:rPr lang="en-US" sz="1400" dirty="0"/>
            </a:br>
            <a:r>
              <a:rPr lang="en-US" sz="1400" dirty="0"/>
              <a:t>Vi </a:t>
            </a:r>
            <a:r>
              <a:rPr lang="en-US" sz="1400" dirty="0" err="1"/>
              <a:t>skal</a:t>
            </a:r>
            <a:r>
              <a:rPr lang="en-US" sz="1400" dirty="0"/>
              <a:t> </a:t>
            </a:r>
            <a:r>
              <a:rPr lang="en-US" sz="1400" dirty="0" err="1"/>
              <a:t>altså</a:t>
            </a:r>
            <a:r>
              <a:rPr lang="en-US" sz="1400" dirty="0"/>
              <a:t>   </a:t>
            </a:r>
            <a:r>
              <a:rPr lang="en-US" sz="1400" dirty="0" err="1"/>
              <a:t>tilføje</a:t>
            </a:r>
            <a:endParaRPr lang="en-US" sz="1400" dirty="0"/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4622800" y="3933056"/>
            <a:ext cx="17399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dirty="0">
                <a:solidFill>
                  <a:srgbClr val="FF9900"/>
                </a:solidFill>
              </a:rPr>
              <a:t>Eksempel:</a:t>
            </a: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4699000" y="5080000"/>
            <a:ext cx="665088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b="1" dirty="0">
                <a:solidFill>
                  <a:schemeClr val="accent3">
                    <a:lumMod val="50000"/>
                  </a:schemeClr>
                </a:solidFill>
              </a:rPr>
              <a:t>- 65 </a:t>
            </a: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6121400" y="4597400"/>
            <a:ext cx="711200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b="1" dirty="0">
                <a:solidFill>
                  <a:schemeClr val="accent3">
                    <a:lumMod val="50000"/>
                  </a:schemeClr>
                </a:solidFill>
              </a:rPr>
              <a:t>+ ? </a:t>
            </a:r>
          </a:p>
        </p:txBody>
      </p:sp>
      <p:sp>
        <p:nvSpPr>
          <p:cNvPr id="677904" name="Line 16"/>
          <p:cNvSpPr>
            <a:spLocks noChangeShapeType="1"/>
          </p:cNvSpPr>
          <p:nvPr/>
        </p:nvSpPr>
        <p:spPr bwMode="auto">
          <a:xfrm flipH="1">
            <a:off x="7124700" y="1181100"/>
            <a:ext cx="1460500" cy="1155700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77905" name="Line 17"/>
          <p:cNvSpPr>
            <a:spLocks noChangeShapeType="1"/>
          </p:cNvSpPr>
          <p:nvPr/>
        </p:nvSpPr>
        <p:spPr bwMode="auto">
          <a:xfrm flipH="1" flipV="1">
            <a:off x="6680200" y="1270000"/>
            <a:ext cx="2247900" cy="419100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77906" name="Text Box 18"/>
          <p:cNvSpPr txBox="1">
            <a:spLocks noChangeArrowheads="1"/>
          </p:cNvSpPr>
          <p:nvPr/>
        </p:nvSpPr>
        <p:spPr bwMode="auto">
          <a:xfrm>
            <a:off x="7391400" y="2197100"/>
            <a:ext cx="1651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800">
                <a:solidFill>
                  <a:schemeClr val="accent2"/>
                </a:solidFill>
              </a:rPr>
              <a:t>Kan ikke lade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800">
                <a:solidFill>
                  <a:schemeClr val="accent2"/>
                </a:solidFill>
              </a:rPr>
              <a:t>sig gøre</a:t>
            </a:r>
          </a:p>
        </p:txBody>
      </p:sp>
      <p:sp>
        <p:nvSpPr>
          <p:cNvPr id="28684" name="Rectangle 19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8013700" cy="12049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dirty="0" smtClean="0"/>
              <a:t>Tilbygning og ændret anvendelse</a:t>
            </a:r>
            <a:r>
              <a:rPr lang="da-DK" dirty="0" smtClean="0"/>
              <a:t>  </a:t>
            </a:r>
            <a:br>
              <a:rPr lang="da-DK" dirty="0" smtClean="0"/>
            </a:br>
            <a:r>
              <a:rPr lang="da-DK" dirty="0" smtClean="0"/>
              <a:t>–  Varmetabsramme</a:t>
            </a:r>
          </a:p>
        </p:txBody>
      </p:sp>
      <p:sp>
        <p:nvSpPr>
          <p:cNvPr id="28685" name="Oval 20"/>
          <p:cNvSpPr>
            <a:spLocks noChangeArrowheads="1"/>
          </p:cNvSpPr>
          <p:nvPr/>
        </p:nvSpPr>
        <p:spPr bwMode="auto">
          <a:xfrm rot="-1410624">
            <a:off x="256256" y="1198101"/>
            <a:ext cx="1600200" cy="717755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86" name="Text Box 21"/>
          <p:cNvSpPr txBox="1">
            <a:spLocks noChangeArrowheads="1"/>
          </p:cNvSpPr>
          <p:nvPr/>
        </p:nvSpPr>
        <p:spPr bwMode="auto">
          <a:xfrm rot="-1415222">
            <a:off x="342732" y="1443253"/>
            <a:ext cx="13091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b="1" dirty="0">
                <a:solidFill>
                  <a:srgbClr val="FF0000"/>
                </a:solidFill>
              </a:rPr>
              <a:t>BR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04" grpId="0" animBg="1"/>
      <p:bldP spid="677905" grpId="0" animBg="1"/>
      <p:bldP spid="6779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22300" y="1124744"/>
            <a:ext cx="6172200" cy="4918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2800" b="1" dirty="0"/>
              <a:t>Indhold: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De vigtigste ændringer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Regler for nybyggeri 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Et bud på fremtidens parcelhus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Tilbygninger, sommerhuse 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Ombygning, renovering og vedligehold</a:t>
            </a:r>
          </a:p>
          <a:p>
            <a:pPr marL="381000" indent="-3810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da-DK" sz="2800" dirty="0"/>
              <a:t>Brand 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59400" y="1511300"/>
            <a:ext cx="2679700" cy="345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499004">
            <a:off x="6270625" y="1679575"/>
            <a:ext cx="2430463" cy="3136900"/>
            <a:chOff x="3120" y="678"/>
            <a:chExt cx="1696" cy="2170"/>
          </a:xfrm>
        </p:grpSpPr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4" y="678"/>
              <a:ext cx="1680" cy="2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120" y="688"/>
              <a:ext cx="1696" cy="21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40213" y="2189163"/>
            <a:ext cx="3979862" cy="4044950"/>
            <a:chOff x="2647" y="787"/>
            <a:chExt cx="2507" cy="2548"/>
          </a:xfrm>
          <a:solidFill>
            <a:schemeClr val="bg1">
              <a:lumMod val="65000"/>
            </a:schemeClr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647" y="787"/>
              <a:ext cx="2507" cy="2543"/>
              <a:chOff x="2012" y="505"/>
              <a:chExt cx="2507" cy="2791"/>
            </a:xfrm>
            <a:grpFill/>
          </p:grpSpPr>
          <p:sp>
            <p:nvSpPr>
              <p:cNvPr id="29717" name="Rectangle 4"/>
              <p:cNvSpPr>
                <a:spLocks noChangeArrowheads="1"/>
              </p:cNvSpPr>
              <p:nvPr/>
            </p:nvSpPr>
            <p:spPr bwMode="auto">
              <a:xfrm>
                <a:off x="2012" y="1622"/>
                <a:ext cx="2507" cy="167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29718" name="AutoShape 5"/>
              <p:cNvSpPr>
                <a:spLocks noChangeArrowheads="1"/>
              </p:cNvSpPr>
              <p:nvPr/>
            </p:nvSpPr>
            <p:spPr bwMode="auto">
              <a:xfrm>
                <a:off x="2012" y="505"/>
                <a:ext cx="2507" cy="1126"/>
              </a:xfrm>
              <a:prstGeom prst="flowChartExtra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29713" name="Rectangle 6"/>
            <p:cNvSpPr>
              <a:spLocks noChangeArrowheads="1"/>
            </p:cNvSpPr>
            <p:nvPr/>
          </p:nvSpPr>
          <p:spPr bwMode="auto">
            <a:xfrm>
              <a:off x="2899" y="210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9714" name="Rectangle 7"/>
            <p:cNvSpPr>
              <a:spLocks noChangeArrowheads="1"/>
            </p:cNvSpPr>
            <p:nvPr/>
          </p:nvSpPr>
          <p:spPr bwMode="auto">
            <a:xfrm>
              <a:off x="2897" y="2513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9715" name="Rectangle 8"/>
            <p:cNvSpPr>
              <a:spLocks noChangeArrowheads="1"/>
            </p:cNvSpPr>
            <p:nvPr/>
          </p:nvSpPr>
          <p:spPr bwMode="auto">
            <a:xfrm>
              <a:off x="2899" y="2926"/>
              <a:ext cx="475" cy="3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a-DK"/>
            </a:p>
          </p:txBody>
        </p:sp>
        <p:sp>
          <p:nvSpPr>
            <p:cNvPr id="29716" name="Rectangle 9"/>
            <p:cNvSpPr>
              <a:spLocks noChangeArrowheads="1"/>
            </p:cNvSpPr>
            <p:nvPr/>
          </p:nvSpPr>
          <p:spPr bwMode="auto">
            <a:xfrm>
              <a:off x="4488" y="1818"/>
              <a:ext cx="575" cy="151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</p:grpSp>
      <p:sp>
        <p:nvSpPr>
          <p:cNvPr id="29699" name="AutoShape 10"/>
          <p:cNvSpPr>
            <a:spLocks noChangeArrowheads="1"/>
          </p:cNvSpPr>
          <p:nvPr/>
        </p:nvSpPr>
        <p:spPr bwMode="auto">
          <a:xfrm>
            <a:off x="4502150" y="4451350"/>
            <a:ext cx="2579688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46235438 h 21600"/>
              <a:gd name="T4" fmla="*/ 0 w 21600"/>
              <a:gd name="T5" fmla="*/ 1365663695 h 21600"/>
              <a:gd name="T6" fmla="*/ 2147483647 w 21600"/>
              <a:gd name="T7" fmla="*/ 1638705130 h 21600"/>
              <a:gd name="T8" fmla="*/ 2147483647 w 21600"/>
              <a:gd name="T9" fmla="*/ 1137990370 h 21600"/>
              <a:gd name="T10" fmla="*/ 2147483647 w 21600"/>
              <a:gd name="T11" fmla="*/ 5462354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28600" y="4437112"/>
            <a:ext cx="3924300" cy="21390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 dirty="0">
                <a:solidFill>
                  <a:srgbClr val="5F5F5F"/>
                </a:solidFill>
              </a:rPr>
              <a:t>Ydervæg: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Vi har plads til                   125 mm </a:t>
            </a:r>
            <a:r>
              <a:rPr lang="en-US" sz="1400" dirty="0">
                <a:solidFill>
                  <a:srgbClr val="5F5F5F"/>
                </a:solidFill>
              </a:rPr>
              <a:t>~ </a:t>
            </a:r>
            <a:r>
              <a:rPr lang="da-DK" sz="1400" dirty="0">
                <a:solidFill>
                  <a:srgbClr val="5F5F5F"/>
                </a:solidFill>
              </a:rPr>
              <a:t>U = 0,25 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Kravet er                            190 mm </a:t>
            </a:r>
            <a:r>
              <a:rPr lang="en-US" sz="1400" dirty="0">
                <a:solidFill>
                  <a:srgbClr val="5F5F5F"/>
                </a:solidFill>
              </a:rPr>
              <a:t>~</a:t>
            </a:r>
            <a:r>
              <a:rPr lang="da-DK" sz="1400" dirty="0">
                <a:solidFill>
                  <a:srgbClr val="5F5F5F"/>
                </a:solidFill>
              </a:rPr>
              <a:t> U = 0,15 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Så vi ændrer </a:t>
            </a:r>
            <a:r>
              <a:rPr lang="da-DK" sz="1400" dirty="0" err="1">
                <a:solidFill>
                  <a:srgbClr val="5F5F5F"/>
                </a:solidFill>
              </a:rPr>
              <a:t>U-værdien</a:t>
            </a:r>
            <a:r>
              <a:rPr lang="da-DK" sz="1400" dirty="0">
                <a:solidFill>
                  <a:srgbClr val="5F5F5F"/>
                </a:solidFill>
              </a:rPr>
              <a:t>                        + 0,10</a:t>
            </a:r>
            <a:br>
              <a:rPr lang="da-DK" sz="1400" dirty="0">
                <a:solidFill>
                  <a:srgbClr val="5F5F5F"/>
                </a:solidFill>
              </a:rPr>
            </a:br>
            <a:r>
              <a:rPr lang="da-DK" sz="1400" dirty="0">
                <a:solidFill>
                  <a:srgbClr val="5F5F5F"/>
                </a:solidFill>
              </a:rPr>
              <a:t>ved at fjerne                        65 mm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endParaRPr lang="da-DK" sz="1400" dirty="0">
              <a:solidFill>
                <a:srgbClr val="5F5F5F"/>
              </a:solidFill>
            </a:endParaRP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5016500" y="1092200"/>
            <a:ext cx="4127500" cy="1155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>
                <a:solidFill>
                  <a:srgbClr val="5F5F5F"/>
                </a:solidFill>
              </a:rPr>
              <a:t>Loft:</a:t>
            </a:r>
            <a:br>
              <a:rPr lang="da-DK" sz="1400">
                <a:solidFill>
                  <a:srgbClr val="5F5F5F"/>
                </a:solidFill>
              </a:rPr>
            </a:br>
            <a:r>
              <a:rPr lang="da-DK" sz="1400">
                <a:solidFill>
                  <a:srgbClr val="5F5F5F"/>
                </a:solidFill>
              </a:rPr>
              <a:t>Kravet er                            U = 0,10 </a:t>
            </a:r>
            <a:r>
              <a:rPr lang="en-US" sz="1400">
                <a:solidFill>
                  <a:srgbClr val="5F5F5F"/>
                </a:solidFill>
              </a:rPr>
              <a:t>~ 365 mm</a:t>
            </a:r>
            <a:br>
              <a:rPr lang="en-US" sz="1400">
                <a:solidFill>
                  <a:srgbClr val="5F5F5F"/>
                </a:solidFill>
              </a:rPr>
            </a:br>
            <a:r>
              <a:rPr lang="en-US" sz="1400">
                <a:solidFill>
                  <a:srgbClr val="5F5F5F"/>
                </a:solidFill>
              </a:rPr>
              <a:t>U-værdien skal ændres        ÷ 0,05</a:t>
            </a:r>
            <a:br>
              <a:rPr lang="en-US" sz="1400">
                <a:solidFill>
                  <a:srgbClr val="5F5F5F"/>
                </a:solidFill>
              </a:rPr>
            </a:br>
            <a:r>
              <a:rPr lang="en-US" sz="1400">
                <a:solidFill>
                  <a:srgbClr val="5F5F5F"/>
                </a:solidFill>
              </a:rPr>
              <a:t>Så vi skal ned på               U = 0,05 ~ 700 mm</a:t>
            </a:r>
            <a:br>
              <a:rPr lang="en-US" sz="1400">
                <a:solidFill>
                  <a:srgbClr val="5F5F5F"/>
                </a:solidFill>
              </a:rPr>
            </a:br>
            <a:r>
              <a:rPr lang="en-US" sz="1400">
                <a:solidFill>
                  <a:srgbClr val="5F5F5F"/>
                </a:solidFill>
              </a:rPr>
              <a:t>Vi skal altså   tilføje		      335 mm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4457700" y="3933056"/>
            <a:ext cx="1739900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dirty="0">
                <a:solidFill>
                  <a:srgbClr val="FF9900"/>
                </a:solidFill>
              </a:rPr>
              <a:t>Eksempel:</a:t>
            </a:r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4533900" y="5054600"/>
            <a:ext cx="4953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>
                <a:solidFill>
                  <a:srgbClr val="5F5F5F"/>
                </a:solidFill>
              </a:rPr>
              <a:t>- 65 </a:t>
            </a:r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5956300" y="4572000"/>
            <a:ext cx="711200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400">
                <a:solidFill>
                  <a:srgbClr val="5F5F5F"/>
                </a:solidFill>
              </a:rPr>
              <a:t>+335 </a:t>
            </a:r>
          </a:p>
        </p:txBody>
      </p:sp>
      <p:sp>
        <p:nvSpPr>
          <p:cNvPr id="29705" name="Oval 16"/>
          <p:cNvSpPr>
            <a:spLocks noChangeArrowheads="1"/>
          </p:cNvSpPr>
          <p:nvPr/>
        </p:nvSpPr>
        <p:spPr bwMode="auto">
          <a:xfrm rot="-1410624">
            <a:off x="711200" y="3746500"/>
            <a:ext cx="1600200" cy="6096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 rot="-1415222">
            <a:off x="888791" y="3826621"/>
            <a:ext cx="1441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dirty="0">
                <a:solidFill>
                  <a:schemeClr val="accent2"/>
                </a:solidFill>
              </a:rPr>
              <a:t>BR 2010</a:t>
            </a: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241300" y="1556792"/>
            <a:ext cx="468630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400" b="0" dirty="0">
                <a:solidFill>
                  <a:srgbClr val="5F5F5F"/>
                </a:solidFill>
              </a:rPr>
              <a:t>Tilbygning hvor den ene gavl sammenbygges. </a:t>
            </a:r>
          </a:p>
          <a:p>
            <a:pPr marL="381000" indent="-381000">
              <a:spcBef>
                <a:spcPct val="50000"/>
              </a:spcBef>
            </a:pPr>
            <a:r>
              <a:rPr lang="da-DK" sz="1400" b="0" dirty="0">
                <a:solidFill>
                  <a:srgbClr val="5F5F5F"/>
                </a:solidFill>
              </a:rPr>
              <a:t>75 m</a:t>
            </a:r>
            <a:r>
              <a:rPr lang="da-DK" sz="1400" b="0" baseline="30000" dirty="0">
                <a:solidFill>
                  <a:srgbClr val="5F5F5F"/>
                </a:solidFill>
              </a:rPr>
              <a:t>2</a:t>
            </a:r>
            <a:r>
              <a:rPr lang="da-DK" sz="1400" b="0" dirty="0">
                <a:solidFill>
                  <a:srgbClr val="5F5F5F"/>
                </a:solidFill>
              </a:rPr>
              <a:t> facade heraf 25 m</a:t>
            </a:r>
            <a:r>
              <a:rPr lang="da-DK" sz="1400" b="0" baseline="30000" dirty="0">
                <a:solidFill>
                  <a:srgbClr val="5F5F5F"/>
                </a:solidFill>
              </a:rPr>
              <a:t>2</a:t>
            </a:r>
            <a:r>
              <a:rPr lang="da-DK" sz="1400" b="0" dirty="0">
                <a:solidFill>
                  <a:srgbClr val="5F5F5F"/>
                </a:solidFill>
              </a:rPr>
              <a:t> vinduer</a:t>
            </a:r>
          </a:p>
          <a:p>
            <a:pPr marL="381000" indent="-381000">
              <a:spcBef>
                <a:spcPct val="50000"/>
              </a:spcBef>
            </a:pPr>
            <a:endParaRPr lang="da-DK" sz="1400" b="0" dirty="0">
              <a:solidFill>
                <a:srgbClr val="5F5F5F"/>
              </a:solidFill>
            </a:endParaRPr>
          </a:p>
          <a:p>
            <a:pPr marL="381000" indent="-381000">
              <a:spcBef>
                <a:spcPct val="50000"/>
              </a:spcBef>
            </a:pPr>
            <a:r>
              <a:rPr lang="da-DK" sz="1400" b="0" dirty="0">
                <a:solidFill>
                  <a:srgbClr val="5F5F5F"/>
                </a:solidFill>
              </a:rPr>
              <a:t>Altså 50 m</a:t>
            </a:r>
            <a:r>
              <a:rPr lang="da-DK" sz="1400" b="0" baseline="30000" dirty="0">
                <a:solidFill>
                  <a:srgbClr val="5F5F5F"/>
                </a:solidFill>
              </a:rPr>
              <a:t>2</a:t>
            </a:r>
            <a:r>
              <a:rPr lang="da-DK" sz="1400" b="0" dirty="0">
                <a:solidFill>
                  <a:srgbClr val="5F5F5F"/>
                </a:solidFill>
              </a:rPr>
              <a:t> væg</a:t>
            </a:r>
          </a:p>
          <a:p>
            <a:pPr marL="381000" indent="-381000">
              <a:spcBef>
                <a:spcPct val="50000"/>
              </a:spcBef>
            </a:pPr>
            <a:r>
              <a:rPr lang="da-DK" sz="1400" b="0" dirty="0">
                <a:solidFill>
                  <a:srgbClr val="5F5F5F"/>
                </a:solidFill>
              </a:rPr>
              <a:t>og 100 m</a:t>
            </a:r>
            <a:r>
              <a:rPr lang="da-DK" sz="1400" b="0" baseline="30000" dirty="0">
                <a:solidFill>
                  <a:srgbClr val="5F5F5F"/>
                </a:solidFill>
              </a:rPr>
              <a:t>2</a:t>
            </a:r>
            <a:r>
              <a:rPr lang="da-DK" sz="1400" b="0" dirty="0">
                <a:solidFill>
                  <a:srgbClr val="5F5F5F"/>
                </a:solidFill>
              </a:rPr>
              <a:t> loft</a:t>
            </a: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 rot="-2362945">
            <a:off x="1322249" y="2745082"/>
            <a:ext cx="5603913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b="1" dirty="0">
                <a:solidFill>
                  <a:srgbClr val="FF0000"/>
                </a:solidFill>
              </a:rPr>
              <a:t>Nyt! Man kan også modregne </a:t>
            </a:r>
          </a:p>
          <a:p>
            <a:pPr marL="381000" indent="-381000">
              <a:spcBef>
                <a:spcPct val="50000"/>
              </a:spcBef>
            </a:pPr>
            <a:r>
              <a:rPr lang="da-DK" b="1" dirty="0">
                <a:solidFill>
                  <a:srgbClr val="FF0000"/>
                </a:solidFill>
              </a:rPr>
              <a:t>bidrag fra varmepumper, solceller osv.</a:t>
            </a:r>
          </a:p>
        </p:txBody>
      </p:sp>
      <p:sp>
        <p:nvSpPr>
          <p:cNvPr id="29709" name="Line 20"/>
          <p:cNvSpPr>
            <a:spLocks noChangeShapeType="1"/>
          </p:cNvSpPr>
          <p:nvPr/>
        </p:nvSpPr>
        <p:spPr bwMode="auto">
          <a:xfrm flipH="1">
            <a:off x="6959600" y="1155700"/>
            <a:ext cx="1460500" cy="1155700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9710" name="Line 21"/>
          <p:cNvSpPr>
            <a:spLocks noChangeShapeType="1"/>
          </p:cNvSpPr>
          <p:nvPr/>
        </p:nvSpPr>
        <p:spPr bwMode="auto">
          <a:xfrm flipH="1" flipV="1">
            <a:off x="6515100" y="1244600"/>
            <a:ext cx="2247900" cy="419100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9711" name="Rectangle 22"/>
          <p:cNvSpPr>
            <a:spLocks noGrp="1" noChangeArrowheads="1"/>
          </p:cNvSpPr>
          <p:nvPr>
            <p:ph type="title"/>
          </p:nvPr>
        </p:nvSpPr>
        <p:spPr>
          <a:xfrm>
            <a:off x="736600" y="481013"/>
            <a:ext cx="8013700" cy="660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smtClean="0"/>
              <a:t>Tilbygning og ændret anvendelse</a:t>
            </a:r>
            <a:r>
              <a:rPr lang="da-DK" smtClean="0"/>
              <a:t>  </a:t>
            </a:r>
            <a:br>
              <a:rPr lang="da-DK" smtClean="0"/>
            </a:br>
            <a:r>
              <a:rPr lang="da-DK" smtClean="0"/>
              <a:t>–  Varmetabsramme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b="1" dirty="0" smtClean="0"/>
              <a:t>Eksempel på ombygningsreglerne</a:t>
            </a:r>
            <a:endParaRPr lang="da-DK" sz="3600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da-DK" dirty="0" smtClean="0">
                <a:latin typeface="Arial" charset="0"/>
              </a:rPr>
              <a:t>Den berørte konstruktion skal energiforbedres i det omfang det er rentabelt.</a:t>
            </a:r>
          </a:p>
          <a:p>
            <a:pPr>
              <a:spcBef>
                <a:spcPct val="50000"/>
              </a:spcBef>
            </a:pPr>
            <a:endParaRPr lang="da-DK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a-DK" dirty="0" smtClean="0">
                <a:latin typeface="Arial" charset="0"/>
              </a:rPr>
              <a:t>Mulighed for at fravige kravene pga. rentabilitet </a:t>
            </a:r>
          </a:p>
          <a:p>
            <a:pPr>
              <a:spcBef>
                <a:spcPct val="50000"/>
              </a:spcBef>
            </a:pPr>
            <a:r>
              <a:rPr lang="da-DK" dirty="0" smtClean="0">
                <a:latin typeface="Arial" charset="0"/>
              </a:rPr>
              <a:t>– gælder dog ikke hvis spær konstruktion udskiftes.</a:t>
            </a:r>
          </a:p>
          <a:p>
            <a:endParaRPr lang="da-DK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1772816"/>
            <a:ext cx="40386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 smtClean="0"/>
              <a:t>25 % reglen ved større ombygninger</a:t>
            </a:r>
            <a:endParaRPr lang="da-DK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251520" y="1628775"/>
            <a:ext cx="4717355" cy="23050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b="1" dirty="0" smtClean="0">
                <a:latin typeface="Arial" charset="0"/>
              </a:rPr>
              <a:t>Enfamiliehuse:</a:t>
            </a:r>
            <a:endParaRPr lang="da-DK" dirty="0" smtClean="0">
              <a:latin typeface="Arial" charset="0"/>
            </a:endParaRPr>
          </a:p>
          <a:p>
            <a:pPr>
              <a:buNone/>
            </a:pPr>
            <a:r>
              <a:rPr lang="da-DK" sz="2400" dirty="0" smtClean="0">
                <a:latin typeface="Arial" charset="0"/>
              </a:rPr>
              <a:t>De berørte konstruktioner</a:t>
            </a:r>
          </a:p>
          <a:p>
            <a:pPr>
              <a:buNone/>
            </a:pPr>
            <a:r>
              <a:rPr lang="da-DK" sz="2400" dirty="0" smtClean="0">
                <a:latin typeface="Arial" charset="0"/>
              </a:rPr>
              <a:t>og/eller installationer skal</a:t>
            </a:r>
          </a:p>
          <a:p>
            <a:pPr>
              <a:buNone/>
            </a:pPr>
            <a:r>
              <a:rPr lang="da-DK" sz="2400" dirty="0" smtClean="0">
                <a:latin typeface="Arial" charset="0"/>
              </a:rPr>
              <a:t>energiforbedres. </a:t>
            </a:r>
          </a:p>
          <a:p>
            <a:pPr>
              <a:buNone/>
            </a:pPr>
            <a:r>
              <a:rPr lang="da-DK" sz="2400" dirty="0" smtClean="0">
                <a:latin typeface="Arial" charset="0"/>
              </a:rPr>
              <a:t>(25 % regel gælder ikke for</a:t>
            </a:r>
          </a:p>
          <a:p>
            <a:pPr>
              <a:buNone/>
            </a:pPr>
            <a:r>
              <a:rPr lang="da-DK" sz="2400" dirty="0" smtClean="0">
                <a:latin typeface="Arial" charset="0"/>
              </a:rPr>
              <a:t>Enfamiliehuse)</a:t>
            </a:r>
            <a:endParaRPr lang="da-DK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10000" contrast="10000"/>
          </a:blip>
          <a:srcRect l="7028" t="5730" r="10954" b="30173"/>
          <a:stretch>
            <a:fillRect/>
          </a:stretch>
        </p:blipFill>
        <p:spPr bwMode="auto">
          <a:xfrm>
            <a:off x="4644008" y="1268760"/>
            <a:ext cx="42259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323528" y="4077072"/>
            <a:ext cx="6534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1" dirty="0" smtClean="0">
                <a:latin typeface="Arial" charset="0"/>
              </a:rPr>
              <a:t>Andre bygninger:</a:t>
            </a:r>
            <a:r>
              <a:rPr lang="da-DK" dirty="0" smtClean="0">
                <a:latin typeface="Arial" charset="0"/>
              </a:rPr>
              <a:t/>
            </a:r>
            <a:br>
              <a:rPr lang="da-DK" dirty="0" smtClean="0">
                <a:latin typeface="Arial" charset="0"/>
              </a:rPr>
            </a:br>
            <a:r>
              <a:rPr lang="da-DK" sz="2400" dirty="0" smtClean="0">
                <a:latin typeface="Arial" charset="0"/>
              </a:rPr>
              <a:t>Alle konstruktioner og installationer skal energiforbedres – hvis rentable (udregnes for hver konstruktion og installation)</a:t>
            </a:r>
            <a:endParaRPr lang="da-DK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765300" y="3098800"/>
            <a:ext cx="5689600" cy="1689100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81000" indent="-381000" algn="ctr"/>
            <a:endParaRPr lang="da-DK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776"/>
            <a:ext cx="8229600" cy="776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En ekstra foranstaltning ved ombygning regnes for rentabel når: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22300" y="468313"/>
            <a:ext cx="8229600" cy="728439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da-DK" sz="3600" b="1" dirty="0" smtClean="0"/>
              <a:t>Ombygning –  Rentabel?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08104" y="4653136"/>
            <a:ext cx="3528392" cy="22048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</a:pPr>
            <a:endParaRPr lang="da-DK" sz="1600" dirty="0">
              <a:solidFill>
                <a:srgbClr val="5F5F5F"/>
              </a:solidFill>
            </a:endParaRP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Efterisolering:  		</a:t>
            </a: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Vinduer:        	          	</a:t>
            </a: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Varmefordelingsanlæg    	</a:t>
            </a: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Varmeproducerede anlæg:  	</a:t>
            </a: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Automatik:                        	</a:t>
            </a:r>
          </a:p>
          <a:p>
            <a:pPr marL="342900" indent="-342900">
              <a:spcBef>
                <a:spcPct val="40000"/>
              </a:spcBef>
            </a:pPr>
            <a:r>
              <a:rPr lang="da-DK" sz="1400" dirty="0">
                <a:solidFill>
                  <a:srgbClr val="5F5F5F"/>
                </a:solidFill>
              </a:rPr>
              <a:t>Fugetætning:                     	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222500" y="3530600"/>
            <a:ext cx="3759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</a:pPr>
            <a:r>
              <a:rPr lang="da-DK" sz="2800" u="sng" dirty="0">
                <a:solidFill>
                  <a:srgbClr val="FF9900"/>
                </a:solidFill>
              </a:rPr>
              <a:t>Besparelse x Levetid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SzTx/>
            </a:pPr>
            <a:r>
              <a:rPr lang="da-DK" sz="2800" dirty="0">
                <a:solidFill>
                  <a:srgbClr val="FF9900"/>
                </a:solidFill>
              </a:rPr>
              <a:t>    Investering</a:t>
            </a:r>
            <a:r>
              <a:rPr lang="da-DK" sz="2800" dirty="0">
                <a:solidFill>
                  <a:srgbClr val="000000"/>
                </a:solidFill>
              </a:rPr>
              <a:t>	</a:t>
            </a:r>
            <a:r>
              <a:rPr lang="da-DK" sz="2800" b="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43600" y="3657600"/>
            <a:ext cx="12954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2800">
                <a:solidFill>
                  <a:srgbClr val="FF9900"/>
                </a:solidFill>
              </a:rPr>
              <a:t>&gt; 1,33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1500" y="2413000"/>
            <a:ext cx="3632200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Årlig besparelse på energiudgifter som følge af foranstaltningen.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93700" y="5157192"/>
            <a:ext cx="3708400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600" dirty="0">
                <a:solidFill>
                  <a:srgbClr val="5F5F5F"/>
                </a:solidFill>
              </a:rPr>
              <a:t>De omkostninger som ombygnings- projektet </a:t>
            </a:r>
            <a:r>
              <a:rPr lang="da-DK" sz="1600" u="sng" dirty="0">
                <a:solidFill>
                  <a:srgbClr val="5F5F5F"/>
                </a:solidFill>
              </a:rPr>
              <a:t>øges</a:t>
            </a:r>
            <a:r>
              <a:rPr lang="da-DK" sz="1600" dirty="0">
                <a:solidFill>
                  <a:srgbClr val="5F5F5F"/>
                </a:solidFill>
              </a:rPr>
              <a:t> med på grund af foranstaltningen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06400" y="5054600"/>
            <a:ext cx="4724400" cy="1168400"/>
          </a:xfrm>
          <a:prstGeom prst="ellipse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82600" y="2374900"/>
            <a:ext cx="3581400" cy="660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68300" y="5118100"/>
            <a:ext cx="3683000" cy="914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 flipV="1">
            <a:off x="927100" y="3111500"/>
            <a:ext cx="1333500" cy="584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1917700" y="4457700"/>
            <a:ext cx="1181100" cy="5461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359400" y="4025900"/>
            <a:ext cx="6223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683025" name="Rectangle 17"/>
          <p:cNvSpPr>
            <a:spLocks noChangeArrowheads="1"/>
          </p:cNvSpPr>
          <p:nvPr/>
        </p:nvSpPr>
        <p:spPr bwMode="auto">
          <a:xfrm>
            <a:off x="7524328" y="4653136"/>
            <a:ext cx="11497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40000"/>
              </a:spcBef>
            </a:pPr>
            <a:endParaRPr lang="da-DK" sz="1600" dirty="0">
              <a:solidFill>
                <a:srgbClr val="5F5F5F"/>
              </a:solidFill>
            </a:endParaRP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40</a:t>
            </a:r>
            <a:r>
              <a:rPr lang="da-DK" sz="1400" dirty="0">
                <a:solidFill>
                  <a:srgbClr val="5F5F5F"/>
                </a:solidFill>
              </a:rPr>
              <a:t>   (20/40)</a:t>
            </a: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30</a:t>
            </a:r>
            <a:r>
              <a:rPr lang="da-DK" sz="1400" dirty="0">
                <a:solidFill>
                  <a:srgbClr val="5F5F5F"/>
                </a:solidFill>
              </a:rPr>
              <a:t>   (20)</a:t>
            </a: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30 </a:t>
            </a:r>
            <a:r>
              <a:rPr lang="da-DK" sz="1400" dirty="0">
                <a:solidFill>
                  <a:srgbClr val="5F5F5F"/>
                </a:solidFill>
              </a:rPr>
              <a:t>  (20)</a:t>
            </a: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20 </a:t>
            </a: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15</a:t>
            </a:r>
            <a:r>
              <a:rPr lang="da-DK" sz="1400" dirty="0">
                <a:solidFill>
                  <a:srgbClr val="5F5F5F"/>
                </a:solidFill>
              </a:rPr>
              <a:t>   (10)</a:t>
            </a:r>
          </a:p>
          <a:p>
            <a:pPr marL="533400" indent="-533400">
              <a:spcBef>
                <a:spcPct val="40000"/>
              </a:spcBef>
            </a:pPr>
            <a:r>
              <a:rPr lang="da-DK" sz="1400" dirty="0">
                <a:solidFill>
                  <a:schemeClr val="accent2"/>
                </a:solidFill>
              </a:rPr>
              <a:t>10</a:t>
            </a:r>
            <a:r>
              <a:rPr lang="da-DK" sz="1400" dirty="0">
                <a:solidFill>
                  <a:srgbClr val="5F5F5F"/>
                </a:solidFill>
              </a:rPr>
              <a:t>  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Eksempel</a:t>
            </a:r>
          </a:p>
        </p:txBody>
      </p:sp>
      <p:pic>
        <p:nvPicPr>
          <p:cNvPr id="668675" name="Picture 3" descr="Unavngivet"/>
          <p:cNvPicPr>
            <a:picLocks noChangeAspect="1" noChangeArrowheads="1"/>
          </p:cNvPicPr>
          <p:nvPr/>
        </p:nvPicPr>
        <p:blipFill>
          <a:blip r:embed="rId2" cstate="print"/>
          <a:srcRect l="12883" t="16350" r="57515" b="60036"/>
          <a:stretch>
            <a:fillRect/>
          </a:stretch>
        </p:blipFill>
        <p:spPr bwMode="auto">
          <a:xfrm>
            <a:off x="5307013" y="1306513"/>
            <a:ext cx="29257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Unavngivet"/>
          <p:cNvPicPr>
            <a:picLocks noChangeAspect="1" noChangeArrowheads="1"/>
          </p:cNvPicPr>
          <p:nvPr/>
        </p:nvPicPr>
        <p:blipFill>
          <a:blip r:embed="rId2" cstate="print"/>
          <a:srcRect l="62970" t="4236" r="5093" b="73804"/>
          <a:stretch>
            <a:fillRect/>
          </a:stretch>
        </p:blipFill>
        <p:spPr bwMode="auto">
          <a:xfrm>
            <a:off x="430213" y="1155700"/>
            <a:ext cx="314483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8677" name="Picture 5" descr="Unavngivet"/>
          <p:cNvPicPr>
            <a:picLocks noChangeAspect="1" noChangeArrowheads="1"/>
          </p:cNvPicPr>
          <p:nvPr/>
        </p:nvPicPr>
        <p:blipFill>
          <a:blip r:embed="rId2" cstate="print"/>
          <a:srcRect l="38486" t="59109" r="32109" b="22440"/>
          <a:stretch>
            <a:fillRect/>
          </a:stretch>
        </p:blipFill>
        <p:spPr bwMode="auto">
          <a:xfrm>
            <a:off x="2435225" y="3416300"/>
            <a:ext cx="290036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47700" y="2349500"/>
            <a:ext cx="3276600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600"/>
              <a:t>Skråtag:</a:t>
            </a:r>
          </a:p>
          <a:p>
            <a:pPr marL="381000" indent="-381000">
              <a:spcBef>
                <a:spcPct val="50000"/>
              </a:spcBef>
            </a:pPr>
            <a:r>
              <a:rPr lang="da-DK" sz="1600"/>
              <a:t>250 mm bjælker</a:t>
            </a:r>
          </a:p>
          <a:p>
            <a:pPr marL="381000" indent="-381000">
              <a:spcBef>
                <a:spcPct val="50000"/>
              </a:spcBef>
            </a:pPr>
            <a:r>
              <a:rPr lang="da-DK" sz="1600"/>
              <a:t>100 mm isolering</a:t>
            </a:r>
          </a:p>
          <a:p>
            <a:pPr marL="381000" indent="-381000">
              <a:spcBef>
                <a:spcPct val="50000"/>
              </a:spcBef>
            </a:pPr>
            <a:r>
              <a:rPr lang="da-DK" sz="1600"/>
              <a:t>Tagsten skal udskiftes</a:t>
            </a: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384800" y="2489200"/>
            <a:ext cx="32766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600"/>
              <a:t>U-værdi krav 0,15 W/m2K</a:t>
            </a:r>
          </a:p>
          <a:p>
            <a:pPr marL="381000" indent="-381000">
              <a:spcBef>
                <a:spcPct val="50000"/>
              </a:spcBef>
              <a:buFont typeface="Symbol" pitchFamily="18" charset="2"/>
              <a:buChar char="Þ"/>
            </a:pPr>
            <a:r>
              <a:rPr lang="da-DK" sz="1600"/>
              <a:t>240 mm isolering</a:t>
            </a:r>
          </a:p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da-DK" sz="1600"/>
              <a:t>Spær og stern skal forhøjes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76900" y="3708400"/>
            <a:ext cx="3073400" cy="1371600"/>
            <a:chOff x="176" y="2640"/>
            <a:chExt cx="3048" cy="1240"/>
          </a:xfrm>
        </p:grpSpPr>
        <p:sp>
          <p:nvSpPr>
            <p:cNvPr id="31765" name="Oval 9"/>
            <p:cNvSpPr>
              <a:spLocks noChangeArrowheads="1"/>
            </p:cNvSpPr>
            <p:nvPr/>
          </p:nvSpPr>
          <p:spPr bwMode="auto">
            <a:xfrm>
              <a:off x="176" y="2640"/>
              <a:ext cx="3048" cy="1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1766" name="Rectangle 10"/>
            <p:cNvSpPr>
              <a:spLocks noChangeArrowheads="1"/>
            </p:cNvSpPr>
            <p:nvPr/>
          </p:nvSpPr>
          <p:spPr bwMode="auto">
            <a:xfrm>
              <a:off x="584" y="2904"/>
              <a:ext cx="23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lnSpc>
                  <a:spcPct val="80000"/>
                </a:lnSpc>
                <a:spcBef>
                  <a:spcPct val="40000"/>
                </a:spcBef>
              </a:pPr>
              <a:endParaRPr lang="da-DK" sz="2400" b="0">
                <a:solidFill>
                  <a:srgbClr val="000000"/>
                </a:solidFill>
              </a:endParaRPr>
            </a:p>
          </p:txBody>
        </p:sp>
      </p:grpSp>
      <p:sp>
        <p:nvSpPr>
          <p:cNvPr id="668683" name="Rectangle 11"/>
          <p:cNvSpPr>
            <a:spLocks noChangeArrowheads="1"/>
          </p:cNvSpPr>
          <p:nvPr/>
        </p:nvSpPr>
        <p:spPr bwMode="auto">
          <a:xfrm>
            <a:off x="6057900" y="4076700"/>
            <a:ext cx="1676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1800" u="sng">
                <a:solidFill>
                  <a:srgbClr val="FF9900"/>
                </a:solidFill>
              </a:rPr>
              <a:t>3.112 x 40 år </a:t>
            </a:r>
            <a:br>
              <a:rPr lang="da-DK" sz="1800" u="sng">
                <a:solidFill>
                  <a:srgbClr val="FF9900"/>
                </a:solidFill>
              </a:rPr>
            </a:br>
            <a:r>
              <a:rPr lang="da-DK" sz="1800">
                <a:solidFill>
                  <a:srgbClr val="FF9900"/>
                </a:solidFill>
              </a:rPr>
              <a:t>94.000</a:t>
            </a:r>
            <a:r>
              <a:rPr lang="da-DK" sz="3200">
                <a:solidFill>
                  <a:srgbClr val="000000"/>
                </a:solidFill>
              </a:rPr>
              <a:t>	</a:t>
            </a:r>
            <a:r>
              <a:rPr lang="da-DK" sz="3200" b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7607300" y="4229100"/>
            <a:ext cx="12954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800">
                <a:solidFill>
                  <a:srgbClr val="FF9900"/>
                </a:solidFill>
              </a:rPr>
              <a:t>= 1,32</a:t>
            </a:r>
          </a:p>
        </p:txBody>
      </p:sp>
      <p:sp>
        <p:nvSpPr>
          <p:cNvPr id="668685" name="Text Box 13"/>
          <p:cNvSpPr txBox="1">
            <a:spLocks noChangeArrowheads="1"/>
          </p:cNvSpPr>
          <p:nvPr/>
        </p:nvSpPr>
        <p:spPr bwMode="auto">
          <a:xfrm>
            <a:off x="2463800" y="4318000"/>
            <a:ext cx="32766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 typeface="Symbol" pitchFamily="18" charset="2"/>
              <a:buNone/>
            </a:pPr>
            <a:r>
              <a:rPr lang="da-DK" sz="1800"/>
              <a:t>200 mm isolering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1300" y="4699000"/>
            <a:ext cx="3073400" cy="1371600"/>
            <a:chOff x="176" y="2640"/>
            <a:chExt cx="3048" cy="1240"/>
          </a:xfrm>
        </p:grpSpPr>
        <p:sp>
          <p:nvSpPr>
            <p:cNvPr id="31763" name="Oval 15"/>
            <p:cNvSpPr>
              <a:spLocks noChangeArrowheads="1"/>
            </p:cNvSpPr>
            <p:nvPr/>
          </p:nvSpPr>
          <p:spPr bwMode="auto">
            <a:xfrm>
              <a:off x="176" y="2640"/>
              <a:ext cx="3048" cy="1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1764" name="Rectangle 16"/>
            <p:cNvSpPr>
              <a:spLocks noChangeArrowheads="1"/>
            </p:cNvSpPr>
            <p:nvPr/>
          </p:nvSpPr>
          <p:spPr bwMode="auto">
            <a:xfrm>
              <a:off x="584" y="2904"/>
              <a:ext cx="2304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lnSpc>
                  <a:spcPct val="80000"/>
                </a:lnSpc>
                <a:spcBef>
                  <a:spcPct val="40000"/>
                </a:spcBef>
              </a:pPr>
              <a:endParaRPr lang="da-DK" sz="2400" b="0">
                <a:solidFill>
                  <a:srgbClr val="000000"/>
                </a:solidFill>
              </a:endParaRPr>
            </a:p>
          </p:txBody>
        </p:sp>
      </p:grpSp>
      <p:sp>
        <p:nvSpPr>
          <p:cNvPr id="668689" name="Rectangle 17"/>
          <p:cNvSpPr>
            <a:spLocks noChangeArrowheads="1"/>
          </p:cNvSpPr>
          <p:nvPr/>
        </p:nvSpPr>
        <p:spPr bwMode="auto">
          <a:xfrm>
            <a:off x="622300" y="5067300"/>
            <a:ext cx="1676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1800" u="sng">
                <a:solidFill>
                  <a:srgbClr val="FF9900"/>
                </a:solidFill>
              </a:rPr>
              <a:t>2.134 x 40 år </a:t>
            </a:r>
            <a:br>
              <a:rPr lang="da-DK" sz="1800" u="sng">
                <a:solidFill>
                  <a:srgbClr val="FF9900"/>
                </a:solidFill>
              </a:rPr>
            </a:br>
            <a:r>
              <a:rPr lang="da-DK" sz="1800">
                <a:solidFill>
                  <a:srgbClr val="FF9900"/>
                </a:solidFill>
              </a:rPr>
              <a:t>9.250</a:t>
            </a:r>
            <a:r>
              <a:rPr lang="da-DK" sz="3200">
                <a:solidFill>
                  <a:srgbClr val="000000"/>
                </a:solidFill>
              </a:rPr>
              <a:t>	</a:t>
            </a:r>
            <a:r>
              <a:rPr lang="da-DK" sz="3200" b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68690" name="Text Box 18"/>
          <p:cNvSpPr txBox="1">
            <a:spLocks noChangeArrowheads="1"/>
          </p:cNvSpPr>
          <p:nvPr/>
        </p:nvSpPr>
        <p:spPr bwMode="auto">
          <a:xfrm>
            <a:off x="2171700" y="5219700"/>
            <a:ext cx="12954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SzTx/>
            </a:pPr>
            <a:r>
              <a:rPr lang="da-DK" sz="1800">
                <a:solidFill>
                  <a:srgbClr val="FF9900"/>
                </a:solidFill>
              </a:rPr>
              <a:t>= 9,23</a:t>
            </a:r>
          </a:p>
        </p:txBody>
      </p:sp>
      <p:sp>
        <p:nvSpPr>
          <p:cNvPr id="668691" name="Text Box 19"/>
          <p:cNvSpPr txBox="1">
            <a:spLocks noChangeArrowheads="1"/>
          </p:cNvSpPr>
          <p:nvPr/>
        </p:nvSpPr>
        <p:spPr bwMode="auto">
          <a:xfrm rot="-1463418">
            <a:off x="6502400" y="5219700"/>
            <a:ext cx="2427288" cy="563563"/>
          </a:xfrm>
          <a:prstGeom prst="rect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</p:spPr>
        <p:txBody>
          <a:bodyPr lIns="198000" tIns="190800" rIns="198000" bIns="190800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2400">
                <a:solidFill>
                  <a:schemeClr val="hlink"/>
                </a:solidFill>
              </a:rPr>
              <a:t>Ikke rentabe</a:t>
            </a:r>
            <a:r>
              <a:rPr lang="da-DK">
                <a:solidFill>
                  <a:schemeClr val="hlink"/>
                </a:solidFill>
              </a:rPr>
              <a:t>l </a:t>
            </a:r>
            <a:endParaRPr lang="da-DK" sz="2800" b="0">
              <a:solidFill>
                <a:schemeClr val="hlink"/>
              </a:solidFill>
            </a:endParaRPr>
          </a:p>
        </p:txBody>
      </p:sp>
      <p:sp>
        <p:nvSpPr>
          <p:cNvPr id="668692" name="Text Box 20"/>
          <p:cNvSpPr txBox="1">
            <a:spLocks noChangeArrowheads="1"/>
          </p:cNvSpPr>
          <p:nvPr/>
        </p:nvSpPr>
        <p:spPr bwMode="auto">
          <a:xfrm rot="-1463418">
            <a:off x="3028950" y="5380038"/>
            <a:ext cx="1784350" cy="563562"/>
          </a:xfrm>
          <a:prstGeom prst="rect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</p:spPr>
        <p:txBody>
          <a:bodyPr lIns="198000" tIns="190800" rIns="198000" bIns="190800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2400">
                <a:solidFill>
                  <a:schemeClr val="hlink"/>
                </a:solidFill>
              </a:rPr>
              <a:t>Rentabe</a:t>
            </a:r>
            <a:r>
              <a:rPr lang="da-DK">
                <a:solidFill>
                  <a:schemeClr val="hlink"/>
                </a:solidFill>
              </a:rPr>
              <a:t>l </a:t>
            </a:r>
            <a:endParaRPr lang="da-DK" sz="2800" b="0">
              <a:solidFill>
                <a:schemeClr val="hlink"/>
              </a:solidFill>
            </a:endParaRPr>
          </a:p>
        </p:txBody>
      </p:sp>
      <p:sp>
        <p:nvSpPr>
          <p:cNvPr id="668693" name="Line 21"/>
          <p:cNvSpPr>
            <a:spLocks noChangeShapeType="1"/>
          </p:cNvSpPr>
          <p:nvPr/>
        </p:nvSpPr>
        <p:spPr bwMode="auto">
          <a:xfrm>
            <a:off x="3695700" y="1930400"/>
            <a:ext cx="148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668694" name="Line 22"/>
          <p:cNvSpPr>
            <a:spLocks noChangeShapeType="1"/>
          </p:cNvSpPr>
          <p:nvPr/>
        </p:nvSpPr>
        <p:spPr bwMode="auto">
          <a:xfrm flipH="1">
            <a:off x="4000500" y="2146300"/>
            <a:ext cx="1117600" cy="1104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9" grpId="0"/>
      <p:bldP spid="668683" grpId="0"/>
      <p:bldP spid="668684" grpId="0"/>
      <p:bldP spid="668685" grpId="0"/>
      <p:bldP spid="668689" grpId="0"/>
      <p:bldP spid="668690" grpId="0"/>
      <p:bldP spid="668691" grpId="0"/>
      <p:bldP spid="668692" grpId="0"/>
      <p:bldP spid="668693" grpId="0" animBg="1"/>
      <p:bldP spid="6686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16633"/>
            <a:ext cx="8013700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dirty="0" smtClean="0"/>
              <a:t>Ansvar for reglernes overholdelse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343900" cy="5847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1" dirty="0"/>
              <a:t>Generelt: regler skal overholdes – alle har ansvar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1600" b="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1" dirty="0"/>
              <a:t>Når det foreligger et bygherreprojekt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0" dirty="0"/>
              <a:t>     </a:t>
            </a:r>
            <a:r>
              <a:rPr lang="da-DK" b="0" i="1" dirty="0"/>
              <a:t>entreprenøren kan gå ud fra, at der er projekteret i overensstemmelse med reglerne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b="0" i="1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1" dirty="0"/>
              <a:t>Når der ikke er et bygherreprojekt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0" dirty="0"/>
              <a:t>     </a:t>
            </a:r>
            <a:r>
              <a:rPr lang="da-DK" b="0" i="1" dirty="0"/>
              <a:t>entreprenøren har rollen som rådgiver og dermed ansvaret for, at reglerne overholdes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b="0" i="1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b="1" dirty="0"/>
              <a:t>     entreprenøren skal derfor: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b="0" dirty="0"/>
              <a:t>udføre arbejdet i overensstemmelse med komponentkravene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b="0" dirty="0"/>
              <a:t>eller få lavet en vurdering/beregning af rentabelt niveau + evt. kompenserende tiltag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b="0" dirty="0"/>
              <a:t>+ udføre de kompenserende tiltag, hvis de er en del af den aktuelle entreprise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b="0" dirty="0"/>
              <a:t>+ få skriftlig dokumentation for at bygherren er informeret om andre </a:t>
            </a:r>
            <a:r>
              <a:rPr lang="da-DK" b="0" dirty="0" err="1"/>
              <a:t>komp</a:t>
            </a:r>
            <a:r>
              <a:rPr lang="da-DK" b="0" dirty="0"/>
              <a:t>.  </a:t>
            </a:r>
            <a:r>
              <a:rPr lang="da-DK" b="0" dirty="0" smtClean="0"/>
              <a:t>tiltag</a:t>
            </a:r>
            <a:endParaRPr lang="da-DK" b="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b="0" dirty="0"/>
              <a:t>undlade at udføre opgaver i uoverensstemmelse med reglerne </a:t>
            </a:r>
            <a:br>
              <a:rPr lang="da-DK" b="0" dirty="0"/>
            </a:br>
            <a:r>
              <a:rPr lang="da-DK" b="1" dirty="0">
                <a:solidFill>
                  <a:srgbClr val="FF0000"/>
                </a:solidFill>
              </a:rPr>
              <a:t>– også selvom bygherren skriftligt påtager sig ansvaret.</a:t>
            </a:r>
          </a:p>
          <a:p>
            <a:pPr marL="381000" indent="-381000">
              <a:buFontTx/>
              <a:buChar char="•"/>
            </a:pPr>
            <a:endParaRPr lang="da-DK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19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 smtClean="0"/>
              <a:t>Udskiftning af tagbelægning</a:t>
            </a:r>
          </a:p>
          <a:p>
            <a:pPr lvl="1"/>
            <a:r>
              <a:rPr lang="da-DK" sz="2400" dirty="0" smtClean="0"/>
              <a:t>Bølgeeternit/tegl</a:t>
            </a:r>
          </a:p>
          <a:p>
            <a:pPr lvl="1"/>
            <a:r>
              <a:rPr lang="da-DK" sz="2400" dirty="0" smtClean="0"/>
              <a:t>Tagpap</a:t>
            </a:r>
          </a:p>
          <a:p>
            <a:pPr lvl="1"/>
            <a:r>
              <a:rPr lang="da-DK" sz="2400" dirty="0" err="1" smtClean="0"/>
              <a:t>Stålpladetag</a:t>
            </a:r>
            <a:r>
              <a:rPr lang="da-DK" sz="2400" dirty="0" smtClean="0"/>
              <a:t> på eksisterende tag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Ydervæg: udskiftning af beklædning udefra og indefra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Ydermur: ved efterisolering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Gulv/dæk: udskiftning af gulvbelægning  (strøgulv</a:t>
            </a:r>
            <a:endParaRPr lang="da-DK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vedligeholdelse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395536" y="4581128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Skal ikke ved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Hulmursindblæsning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Malerarbejde, pudsarbejde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Ved opsætning af lette skillevægge</a:t>
            </a:r>
            <a:endParaRPr lang="da-D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15888"/>
            <a:ext cx="8170862" cy="900112"/>
          </a:xfrm>
        </p:spPr>
        <p:txBody>
          <a:bodyPr>
            <a:normAutofit fontScale="90000"/>
          </a:bodyPr>
          <a:lstStyle/>
          <a:p>
            <a:r>
              <a:rPr lang="da-DK" smtClean="0"/>
              <a:t>Udskiftning eller vedligeholdelse ?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68313" y="3717032"/>
            <a:ext cx="3132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 dirty="0"/>
              <a:t>Ved udskiftning – skal kravene </a:t>
            </a:r>
            <a:r>
              <a:rPr lang="da-DK" sz="2400" b="1" dirty="0" smtClean="0"/>
              <a:t>i BR-10 overholdes </a:t>
            </a:r>
            <a:r>
              <a:rPr lang="da-DK" sz="2400" b="1" dirty="0"/>
              <a:t>uanset rentabilitet, da der er tale om en udskiftning.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95458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683568" y="148478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Eksempel:</a:t>
            </a:r>
          </a:p>
          <a:p>
            <a:endParaRPr lang="da-DK" sz="2400" b="1" dirty="0" smtClean="0"/>
          </a:p>
          <a:p>
            <a:r>
              <a:rPr lang="da-DK" sz="2400" dirty="0" smtClean="0"/>
              <a:t>En tagkonstruktion er angrebet af svamp og skal derfor udskiftes</a:t>
            </a:r>
            <a:endParaRPr lang="da-DK" sz="2400" dirty="0"/>
          </a:p>
        </p:txBody>
      </p:sp>
      <p:sp>
        <p:nvSpPr>
          <p:cNvPr id="7" name="Rektangel 6"/>
          <p:cNvSpPr/>
          <p:nvPr/>
        </p:nvSpPr>
        <p:spPr>
          <a:xfrm rot="20286883">
            <a:off x="782083" y="2138982"/>
            <a:ext cx="7118716" cy="2677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2400" dirty="0" smtClean="0"/>
              <a:t>SKAL uanset rentabilitet ved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Udskiftning af gulv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Udskiftning af ydervæg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Udskiftning af vinduer/døre</a:t>
            </a:r>
          </a:p>
          <a:p>
            <a:pPr marL="381000" indent="-381000">
              <a:spcBef>
                <a:spcPct val="50000"/>
              </a:spcBef>
              <a:buFontTx/>
              <a:buChar char="•"/>
            </a:pPr>
            <a:r>
              <a:rPr lang="da-DK" sz="2400" dirty="0" smtClean="0"/>
              <a:t>Udskiftning af tagkonstruktion</a:t>
            </a:r>
            <a:endParaRPr lang="da-D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14413" y="161925"/>
            <a:ext cx="7056437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3200" b="0">
                <a:solidFill>
                  <a:srgbClr val="000000"/>
                </a:solidFill>
              </a:rPr>
              <a:t>En familie med 100.000 kr. årligt til bolig har to muligheder: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0161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22558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462338" y="26812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800" i="1">
                <a:solidFill>
                  <a:schemeClr val="bg1"/>
                </a:solidFill>
              </a:rPr>
              <a:t>Gammelt hus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73775" y="26860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1800" i="1">
                <a:solidFill>
                  <a:schemeClr val="bg1"/>
                </a:solidFill>
              </a:rPr>
              <a:t>Renoveret hus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1520" y="3113088"/>
            <a:ext cx="84249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b="0" dirty="0">
                <a:solidFill>
                  <a:srgbClr val="000000"/>
                </a:solidFill>
              </a:rPr>
              <a:t>Boligbudget per år		100.000 kr.		100.000 kr.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Char char="-"/>
            </a:pPr>
            <a:r>
              <a:rPr lang="da-DK" b="0" dirty="0">
                <a:solidFill>
                  <a:srgbClr val="000000"/>
                </a:solidFill>
              </a:rPr>
              <a:t> energiomkostninger	 </a:t>
            </a:r>
            <a:r>
              <a:rPr lang="da-DK" b="0" dirty="0" smtClean="0">
                <a:solidFill>
                  <a:srgbClr val="000000"/>
                </a:solidFill>
              </a:rPr>
              <a:t>	</a:t>
            </a:r>
            <a:r>
              <a:rPr lang="da-DK" b="0" u="sng" dirty="0" smtClean="0">
                <a:solidFill>
                  <a:srgbClr val="000000"/>
                </a:solidFill>
              </a:rPr>
              <a:t>-</a:t>
            </a:r>
            <a:r>
              <a:rPr lang="da-DK" b="0" u="sng" dirty="0">
                <a:solidFill>
                  <a:srgbClr val="000000"/>
                </a:solidFill>
              </a:rPr>
              <a:t>25.000 kr.</a:t>
            </a:r>
            <a:r>
              <a:rPr lang="da-DK" b="0" dirty="0">
                <a:solidFill>
                  <a:srgbClr val="000000"/>
                </a:solidFill>
              </a:rPr>
              <a:t>		   </a:t>
            </a:r>
            <a:r>
              <a:rPr lang="da-DK" b="0" u="sng" dirty="0">
                <a:solidFill>
                  <a:srgbClr val="000000"/>
                </a:solidFill>
              </a:rPr>
              <a:t>-5.000 kr.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dirty="0">
                <a:solidFill>
                  <a:srgbClr val="000000"/>
                </a:solidFill>
              </a:rPr>
              <a:t>Til afdrag og renter (netto)	  </a:t>
            </a:r>
            <a:r>
              <a:rPr lang="da-DK" u="sng" dirty="0">
                <a:solidFill>
                  <a:srgbClr val="000000"/>
                </a:solidFill>
              </a:rPr>
              <a:t>75.000 kr.</a:t>
            </a:r>
            <a:r>
              <a:rPr lang="da-DK" dirty="0">
                <a:solidFill>
                  <a:srgbClr val="000000"/>
                </a:solidFill>
              </a:rPr>
              <a:t>		  </a:t>
            </a:r>
            <a:r>
              <a:rPr lang="da-DK" u="sng" dirty="0">
                <a:solidFill>
                  <a:srgbClr val="000000"/>
                </a:solidFill>
              </a:rPr>
              <a:t>95.000 kr.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da-DK" u="sng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dirty="0">
                <a:solidFill>
                  <a:srgbClr val="000000"/>
                </a:solidFill>
              </a:rPr>
              <a:t>Belåningsmulighed </a:t>
            </a:r>
            <a:r>
              <a:rPr lang="da-DK" b="0" dirty="0">
                <a:solidFill>
                  <a:srgbClr val="000000"/>
                </a:solidFill>
              </a:rPr>
              <a:t>(per 05 2010):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Char char="-"/>
            </a:pPr>
            <a:r>
              <a:rPr lang="da-DK" b="0" dirty="0">
                <a:solidFill>
                  <a:srgbClr val="000000"/>
                </a:solidFill>
              </a:rPr>
              <a:t> </a:t>
            </a:r>
            <a:r>
              <a:rPr lang="da-DK" b="0" dirty="0" err="1">
                <a:solidFill>
                  <a:srgbClr val="000000"/>
                </a:solidFill>
              </a:rPr>
              <a:t>Flexlån</a:t>
            </a:r>
            <a:r>
              <a:rPr lang="da-DK" b="0" dirty="0">
                <a:solidFill>
                  <a:srgbClr val="000000"/>
                </a:solidFill>
              </a:rPr>
              <a:t> F1K			   1.845.000 kr.		   2.339.000 kr.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Char char="-"/>
            </a:pPr>
            <a:r>
              <a:rPr lang="da-DK" b="0" dirty="0">
                <a:solidFill>
                  <a:srgbClr val="000000"/>
                </a:solidFill>
              </a:rPr>
              <a:t> 4% </a:t>
            </a:r>
            <a:r>
              <a:rPr lang="da-DK" b="0" dirty="0" err="1">
                <a:solidFill>
                  <a:srgbClr val="000000"/>
                </a:solidFill>
              </a:rPr>
              <a:t>obl</a:t>
            </a:r>
            <a:r>
              <a:rPr lang="da-DK" b="0" dirty="0">
                <a:solidFill>
                  <a:srgbClr val="000000"/>
                </a:solidFill>
              </a:rPr>
              <a:t>. Lån			   1.472.000 kr.		   1.865.000 kr.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da-DK" sz="1200" b="0" dirty="0">
              <a:solidFill>
                <a:srgbClr val="0000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11560" y="5085184"/>
            <a:ext cx="835292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 dirty="0">
                <a:solidFill>
                  <a:srgbClr val="000000"/>
                </a:solidFill>
              </a:rPr>
              <a:t>…20.000 kr. i besparelse på energiregningen = </a:t>
            </a:r>
            <a:br>
              <a:rPr lang="da-DK" sz="2400" dirty="0">
                <a:solidFill>
                  <a:srgbClr val="000000"/>
                </a:solidFill>
              </a:rPr>
            </a:br>
            <a:r>
              <a:rPr lang="da-DK" sz="2400" u="sng" dirty="0">
                <a:solidFill>
                  <a:srgbClr val="000000"/>
                </a:solidFill>
              </a:rPr>
              <a:t>400 – 500.000 kr. i belåning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smtClean="0"/>
              <a:t>Projekt på Bornholm </a:t>
            </a:r>
          </a:p>
        </p:txBody>
      </p:sp>
      <p:pic>
        <p:nvPicPr>
          <p:cNvPr id="51203" name="Picture 9" descr="Systemstolpe Bornholm 001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1792" y="1600200"/>
            <a:ext cx="2913266" cy="2185988"/>
          </a:xfrm>
        </p:spPr>
      </p:pic>
      <p:pic>
        <p:nvPicPr>
          <p:cNvPr id="51204" name="Picture 10" descr="Systemstolpe Bornholm 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264842" y="1600200"/>
            <a:ext cx="2913266" cy="2185988"/>
          </a:xfrm>
        </p:spPr>
      </p:pic>
      <p:pic>
        <p:nvPicPr>
          <p:cNvPr id="51205" name="Picture 11" descr="Systemstolpe Bornholm 0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179541" y="3939252"/>
            <a:ext cx="2917767" cy="2186247"/>
          </a:xfrm>
        </p:spPr>
      </p:pic>
      <p:pic>
        <p:nvPicPr>
          <p:cNvPr id="51206" name="Picture 12" descr="Systemstolpe Bornholm 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262591" y="3939252"/>
            <a:ext cx="2917767" cy="2186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425450" y="1556792"/>
            <a:ext cx="6378798" cy="4715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Krav om, at mekanisk boligventilation skal være med </a:t>
            </a:r>
            <a:r>
              <a:rPr lang="da-DK" sz="2400" u="sng" dirty="0"/>
              <a:t>varmegenvinding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240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u="sng" dirty="0"/>
              <a:t>Behovsstyret</a:t>
            </a:r>
            <a:r>
              <a:rPr lang="da-DK" sz="2400" dirty="0"/>
              <a:t> ventilation bliver tilladt i boliger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240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Bestemmelse om maks. </a:t>
            </a:r>
            <a:r>
              <a:rPr lang="da-DK" sz="2400" u="sng" dirty="0"/>
              <a:t>CO</a:t>
            </a:r>
            <a:r>
              <a:rPr lang="da-DK" sz="2400" u="sng" baseline="-25000" dirty="0"/>
              <a:t>2</a:t>
            </a:r>
            <a:r>
              <a:rPr lang="da-DK" sz="2400" u="sng" dirty="0"/>
              <a:t> indhold</a:t>
            </a:r>
            <a:r>
              <a:rPr lang="da-DK" sz="2400" dirty="0"/>
              <a:t> i daginstitutioner og undervisningslokaler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240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Bestemmelsen om </a:t>
            </a:r>
            <a:r>
              <a:rPr lang="da-DK" sz="2400" u="sng" dirty="0"/>
              <a:t>formaldehyd</a:t>
            </a:r>
            <a:r>
              <a:rPr lang="da-DK" sz="2400" dirty="0"/>
              <a:t> er udvidet til at gælde alle byggevarer, der indeholder formaldehydafgivende stoffer                 </a:t>
            </a:r>
            <a:endParaRPr lang="da-DK" sz="2400" dirty="0" smtClean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sz="2400" dirty="0" smtClean="0"/>
              <a:t>     </a:t>
            </a:r>
            <a:r>
              <a:rPr lang="da-DK" sz="2400" dirty="0"/>
              <a:t>(ikke kun </a:t>
            </a:r>
            <a:r>
              <a:rPr lang="da-DK" sz="2400" dirty="0" err="1"/>
              <a:t>træbaserede</a:t>
            </a:r>
            <a:r>
              <a:rPr lang="da-DK" sz="2400" dirty="0"/>
              <a:t> materialer)</a:t>
            </a:r>
          </a:p>
        </p:txBody>
      </p: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723900" y="506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De vigtigste ændringer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- </a:t>
            </a:r>
            <a:r>
              <a:rPr lang="da-DK" sz="3200">
                <a:solidFill>
                  <a:srgbClr val="000000"/>
                </a:solidFill>
              </a:rPr>
              <a:t>Kap. 6 Indeklima</a:t>
            </a:r>
          </a:p>
        </p:txBody>
      </p:sp>
      <p:pic>
        <p:nvPicPr>
          <p:cNvPr id="11268" name="Picture 15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775" y="3157538"/>
            <a:ext cx="21018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12750" y="1916832"/>
            <a:ext cx="7039570" cy="4406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Energirammen for nybyggeri skærpes med </a:t>
            </a:r>
            <a:r>
              <a:rPr lang="da-DK" sz="2000" u="sng" dirty="0"/>
              <a:t>25 %</a:t>
            </a:r>
            <a:r>
              <a:rPr lang="da-DK" sz="2000" dirty="0"/>
              <a:t> 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Omfatter også bygninger opvarmet til </a:t>
            </a:r>
            <a:r>
              <a:rPr lang="da-DK" sz="2000" u="sng" dirty="0"/>
              <a:t>5 - 15° C</a:t>
            </a:r>
            <a:r>
              <a:rPr lang="da-DK" sz="2000" dirty="0"/>
              <a:t> 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Ny </a:t>
            </a:r>
            <a:r>
              <a:rPr lang="da-DK" sz="2000" u="sng" dirty="0" err="1"/>
              <a:t>LavE</a:t>
            </a:r>
            <a:r>
              <a:rPr lang="da-DK" sz="2000" dirty="0"/>
              <a:t> klasse 2015 skærpet i forhold til kl. 1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u="sng" dirty="0" err="1"/>
              <a:t>Transmissionstabskravet</a:t>
            </a:r>
            <a:r>
              <a:rPr lang="da-DK" sz="2000" dirty="0"/>
              <a:t> er skærpet 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Skærpet krav til </a:t>
            </a:r>
            <a:r>
              <a:rPr lang="da-DK" sz="2000" u="sng" dirty="0"/>
              <a:t>lufttæthed</a:t>
            </a:r>
            <a:r>
              <a:rPr lang="da-DK" sz="2000" dirty="0"/>
              <a:t> i lavenergiklassen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CO</a:t>
            </a:r>
            <a:r>
              <a:rPr lang="da-DK" sz="2000" baseline="-25000" dirty="0"/>
              <a:t>2</a:t>
            </a:r>
            <a:r>
              <a:rPr lang="da-DK" sz="2000" dirty="0"/>
              <a:t> faktor for </a:t>
            </a:r>
            <a:r>
              <a:rPr lang="da-DK" sz="2000" u="sng" dirty="0"/>
              <a:t>fjernvarme</a:t>
            </a:r>
            <a:r>
              <a:rPr lang="da-DK" sz="2000" dirty="0"/>
              <a:t> er 0,8 ved kl. 2015</a:t>
            </a:r>
          </a:p>
          <a:p>
            <a:pPr marL="381000" indent="-38100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a-DK" sz="2000" dirty="0"/>
              <a:t>Skærpede krav til </a:t>
            </a:r>
            <a:r>
              <a:rPr lang="da-DK" sz="2000" dirty="0" err="1"/>
              <a:t>U-værdier</a:t>
            </a:r>
            <a:r>
              <a:rPr lang="da-DK" sz="2000" dirty="0"/>
              <a:t>, </a:t>
            </a:r>
            <a:r>
              <a:rPr lang="da-DK" sz="2000" dirty="0" err="1"/>
              <a:t>linietab</a:t>
            </a:r>
            <a:r>
              <a:rPr lang="da-DK" sz="2000" dirty="0"/>
              <a:t> for både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da-DK" sz="2000" dirty="0"/>
              <a:t>      </a:t>
            </a:r>
            <a:r>
              <a:rPr lang="da-DK" sz="2000" u="sng" dirty="0"/>
              <a:t>tilbygning og ombygning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47700" y="5445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De vigtigste ændringer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- </a:t>
            </a:r>
            <a:r>
              <a:rPr lang="da-DK" sz="3200">
                <a:solidFill>
                  <a:srgbClr val="000000"/>
                </a:solidFill>
              </a:rPr>
              <a:t>Kap. 7 Energiforbrug</a:t>
            </a:r>
          </a:p>
        </p:txBody>
      </p:sp>
      <p:pic>
        <p:nvPicPr>
          <p:cNvPr id="12292" name="Picture 4" descr="Kraftva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508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14388" y="6015038"/>
            <a:ext cx="7759700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da-DK" sz="1400" b="0"/>
              <a:t>* Jordbrugserhvervets avls- og driftsbygninger er helt undtaget fra energibestemmelserne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38150" y="2105025"/>
            <a:ext cx="5829300" cy="419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Krav om maks. el-forbrug og evt. varmegenvindingseffektivitet for </a:t>
            </a:r>
            <a:r>
              <a:rPr lang="da-DK" sz="2400" u="sng" dirty="0"/>
              <a:t>ventilationsanlæg</a:t>
            </a:r>
            <a:r>
              <a:rPr lang="da-DK" sz="2400" dirty="0"/>
              <a:t>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240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Krav til energimæssig ydeevne for </a:t>
            </a:r>
            <a:r>
              <a:rPr lang="da-DK" sz="2400" u="sng" dirty="0"/>
              <a:t>varmepumper, solvarmeanlæg og solceller</a:t>
            </a:r>
            <a:r>
              <a:rPr lang="da-DK" sz="2400" dirty="0"/>
              <a:t>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da-DK" sz="2400" dirty="0"/>
          </a:p>
          <a:p>
            <a:pPr marL="381000" indent="-38100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da-DK" sz="2400" dirty="0"/>
              <a:t>Krav om etablering af solvarmeanlæg på bygninger med varmtvandsforbrug over </a:t>
            </a:r>
            <a:r>
              <a:rPr lang="da-DK" sz="2400" u="sng" dirty="0"/>
              <a:t>2000 l/døgn</a:t>
            </a:r>
            <a:r>
              <a:rPr lang="da-DK" sz="2400" dirty="0"/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8000" y="5191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De vigtigste ændringer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- </a:t>
            </a:r>
            <a:r>
              <a:rPr lang="da-DK" sz="3200">
                <a:solidFill>
                  <a:srgbClr val="000000"/>
                </a:solidFill>
              </a:rPr>
              <a:t>Kap. 8 Installationer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724128" y="1268760"/>
            <a:ext cx="2527300" cy="2438400"/>
            <a:chOff x="1656" y="1128"/>
            <a:chExt cx="2408" cy="2376"/>
          </a:xfrm>
        </p:grpSpPr>
        <p:sp>
          <p:nvSpPr>
            <p:cNvPr id="13317" name="Line 50"/>
            <p:cNvSpPr>
              <a:spLocks noChangeShapeType="1"/>
            </p:cNvSpPr>
            <p:nvPr/>
          </p:nvSpPr>
          <p:spPr bwMode="auto">
            <a:xfrm>
              <a:off x="2056" y="2379"/>
              <a:ext cx="660" cy="0"/>
            </a:xfrm>
            <a:prstGeom prst="line">
              <a:avLst/>
            </a:prstGeom>
            <a:noFill/>
            <a:ln w="12700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18" name="Line 51"/>
            <p:cNvSpPr>
              <a:spLocks noChangeShapeType="1"/>
            </p:cNvSpPr>
            <p:nvPr/>
          </p:nvSpPr>
          <p:spPr bwMode="auto">
            <a:xfrm>
              <a:off x="2075" y="2077"/>
              <a:ext cx="635" cy="0"/>
            </a:xfrm>
            <a:prstGeom prst="line">
              <a:avLst/>
            </a:prstGeom>
            <a:noFill/>
            <a:ln w="127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19" name="Line 52"/>
            <p:cNvSpPr>
              <a:spLocks noChangeShapeType="1"/>
            </p:cNvSpPr>
            <p:nvPr/>
          </p:nvSpPr>
          <p:spPr bwMode="auto">
            <a:xfrm flipV="1">
              <a:off x="2280" y="1486"/>
              <a:ext cx="0" cy="17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0" name="Line 53"/>
            <p:cNvSpPr>
              <a:spLocks noChangeShapeType="1"/>
            </p:cNvSpPr>
            <p:nvPr/>
          </p:nvSpPr>
          <p:spPr bwMode="auto">
            <a:xfrm flipH="1" flipV="1">
              <a:off x="2168" y="1479"/>
              <a:ext cx="6" cy="192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1" name="Line 54"/>
            <p:cNvSpPr>
              <a:spLocks noChangeShapeType="1"/>
            </p:cNvSpPr>
            <p:nvPr/>
          </p:nvSpPr>
          <p:spPr bwMode="auto">
            <a:xfrm>
              <a:off x="2268" y="3195"/>
              <a:ext cx="193" cy="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2" name="Line 55"/>
            <p:cNvSpPr>
              <a:spLocks noChangeShapeType="1"/>
            </p:cNvSpPr>
            <p:nvPr/>
          </p:nvSpPr>
          <p:spPr bwMode="auto">
            <a:xfrm>
              <a:off x="2187" y="3399"/>
              <a:ext cx="373" cy="7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3" name="Line 56"/>
            <p:cNvSpPr>
              <a:spLocks noChangeShapeType="1"/>
            </p:cNvSpPr>
            <p:nvPr/>
          </p:nvSpPr>
          <p:spPr bwMode="auto">
            <a:xfrm>
              <a:off x="3021" y="2885"/>
              <a:ext cx="54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4" name="Line 57"/>
            <p:cNvSpPr>
              <a:spLocks noChangeShapeType="1"/>
            </p:cNvSpPr>
            <p:nvPr/>
          </p:nvSpPr>
          <p:spPr bwMode="auto">
            <a:xfrm>
              <a:off x="3021" y="3054"/>
              <a:ext cx="545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5" name="Line 58"/>
            <p:cNvSpPr>
              <a:spLocks noChangeShapeType="1"/>
            </p:cNvSpPr>
            <p:nvPr/>
          </p:nvSpPr>
          <p:spPr bwMode="auto">
            <a:xfrm>
              <a:off x="3170" y="2885"/>
              <a:ext cx="7" cy="4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6" name="Line 59"/>
            <p:cNvSpPr>
              <a:spLocks noChangeShapeType="1"/>
            </p:cNvSpPr>
            <p:nvPr/>
          </p:nvSpPr>
          <p:spPr bwMode="auto">
            <a:xfrm flipH="1">
              <a:off x="3245" y="3061"/>
              <a:ext cx="6" cy="352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7" name="Line 60"/>
            <p:cNvSpPr>
              <a:spLocks noChangeShapeType="1"/>
            </p:cNvSpPr>
            <p:nvPr/>
          </p:nvSpPr>
          <p:spPr bwMode="auto">
            <a:xfrm>
              <a:off x="2585" y="3406"/>
              <a:ext cx="654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8" name="Line 61"/>
            <p:cNvSpPr>
              <a:spLocks noChangeShapeType="1"/>
            </p:cNvSpPr>
            <p:nvPr/>
          </p:nvSpPr>
          <p:spPr bwMode="auto">
            <a:xfrm>
              <a:off x="2585" y="3300"/>
              <a:ext cx="60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29" name="Line 62"/>
            <p:cNvSpPr>
              <a:spLocks noChangeShapeType="1"/>
            </p:cNvSpPr>
            <p:nvPr/>
          </p:nvSpPr>
          <p:spPr bwMode="auto">
            <a:xfrm flipV="1">
              <a:off x="1838" y="2646"/>
              <a:ext cx="436" cy="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0" name="Line 63"/>
            <p:cNvSpPr>
              <a:spLocks noChangeShapeType="1"/>
            </p:cNvSpPr>
            <p:nvPr/>
          </p:nvSpPr>
          <p:spPr bwMode="auto">
            <a:xfrm flipV="1">
              <a:off x="1776" y="3110"/>
              <a:ext cx="398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1" name="Oval 64"/>
            <p:cNvSpPr>
              <a:spLocks noChangeArrowheads="1"/>
            </p:cNvSpPr>
            <p:nvPr/>
          </p:nvSpPr>
          <p:spPr bwMode="auto">
            <a:xfrm>
              <a:off x="3214" y="3012"/>
              <a:ext cx="75" cy="91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32" name="Oval 65"/>
            <p:cNvSpPr>
              <a:spLocks noChangeArrowheads="1"/>
            </p:cNvSpPr>
            <p:nvPr/>
          </p:nvSpPr>
          <p:spPr bwMode="auto">
            <a:xfrm>
              <a:off x="3133" y="2829"/>
              <a:ext cx="75" cy="91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33" name="Oval 66"/>
            <p:cNvSpPr>
              <a:spLocks noChangeArrowheads="1"/>
            </p:cNvSpPr>
            <p:nvPr/>
          </p:nvSpPr>
          <p:spPr bwMode="auto">
            <a:xfrm>
              <a:off x="2237" y="2590"/>
              <a:ext cx="74" cy="91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34" name="Oval 67"/>
            <p:cNvSpPr>
              <a:spLocks noChangeArrowheads="1"/>
            </p:cNvSpPr>
            <p:nvPr/>
          </p:nvSpPr>
          <p:spPr bwMode="auto">
            <a:xfrm>
              <a:off x="2125" y="3061"/>
              <a:ext cx="74" cy="91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35" name="Line 68"/>
            <p:cNvSpPr>
              <a:spLocks noChangeShapeType="1"/>
            </p:cNvSpPr>
            <p:nvPr/>
          </p:nvSpPr>
          <p:spPr bwMode="auto">
            <a:xfrm flipV="1">
              <a:off x="3133" y="2372"/>
              <a:ext cx="367" cy="0"/>
            </a:xfrm>
            <a:prstGeom prst="line">
              <a:avLst/>
            </a:prstGeom>
            <a:noFill/>
            <a:ln w="127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6" name="Line 69"/>
            <p:cNvSpPr>
              <a:spLocks noChangeShapeType="1"/>
            </p:cNvSpPr>
            <p:nvPr/>
          </p:nvSpPr>
          <p:spPr bwMode="auto">
            <a:xfrm>
              <a:off x="3139" y="2077"/>
              <a:ext cx="343" cy="0"/>
            </a:xfrm>
            <a:prstGeom prst="line">
              <a:avLst/>
            </a:prstGeom>
            <a:noFill/>
            <a:ln w="12700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7" name="Line 70"/>
            <p:cNvSpPr>
              <a:spLocks noChangeShapeType="1"/>
            </p:cNvSpPr>
            <p:nvPr/>
          </p:nvSpPr>
          <p:spPr bwMode="auto">
            <a:xfrm>
              <a:off x="2691" y="2070"/>
              <a:ext cx="143" cy="91"/>
            </a:xfrm>
            <a:prstGeom prst="line">
              <a:avLst/>
            </a:prstGeom>
            <a:noFill/>
            <a:ln w="127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8" name="Line 71"/>
            <p:cNvSpPr>
              <a:spLocks noChangeShapeType="1"/>
            </p:cNvSpPr>
            <p:nvPr/>
          </p:nvSpPr>
          <p:spPr bwMode="auto">
            <a:xfrm>
              <a:off x="3002" y="2281"/>
              <a:ext cx="144" cy="91"/>
            </a:xfrm>
            <a:prstGeom prst="line">
              <a:avLst/>
            </a:prstGeom>
            <a:noFill/>
            <a:ln w="1270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9" name="Line 72"/>
            <p:cNvSpPr>
              <a:spLocks noChangeShapeType="1"/>
            </p:cNvSpPr>
            <p:nvPr/>
          </p:nvSpPr>
          <p:spPr bwMode="auto">
            <a:xfrm flipV="1">
              <a:off x="3009" y="2063"/>
              <a:ext cx="149" cy="119"/>
            </a:xfrm>
            <a:prstGeom prst="line">
              <a:avLst/>
            </a:prstGeom>
            <a:noFill/>
            <a:ln w="12700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40" name="Line 73"/>
            <p:cNvSpPr>
              <a:spLocks noChangeShapeType="1"/>
            </p:cNvSpPr>
            <p:nvPr/>
          </p:nvSpPr>
          <p:spPr bwMode="auto">
            <a:xfrm flipV="1">
              <a:off x="2710" y="2267"/>
              <a:ext cx="149" cy="119"/>
            </a:xfrm>
            <a:prstGeom prst="line">
              <a:avLst/>
            </a:prstGeom>
            <a:noFill/>
            <a:ln w="12700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41" name="AutoShape 74"/>
            <p:cNvSpPr>
              <a:spLocks noChangeArrowheads="1"/>
            </p:cNvSpPr>
            <p:nvPr/>
          </p:nvSpPr>
          <p:spPr bwMode="auto">
            <a:xfrm>
              <a:off x="2778" y="2105"/>
              <a:ext cx="305" cy="253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2753" y="2435"/>
              <a:ext cx="361" cy="661"/>
              <a:chOff x="792" y="2136"/>
              <a:chExt cx="464" cy="752"/>
            </a:xfrm>
          </p:grpSpPr>
          <p:sp>
            <p:nvSpPr>
              <p:cNvPr id="13351" name="Rectangle 76"/>
              <p:cNvSpPr>
                <a:spLocks noChangeArrowheads="1"/>
              </p:cNvSpPr>
              <p:nvPr/>
            </p:nvSpPr>
            <p:spPr bwMode="auto">
              <a:xfrm>
                <a:off x="792" y="2136"/>
                <a:ext cx="464" cy="184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352" name="Rectangle 77"/>
              <p:cNvSpPr>
                <a:spLocks noChangeArrowheads="1"/>
              </p:cNvSpPr>
              <p:nvPr/>
            </p:nvSpPr>
            <p:spPr bwMode="auto">
              <a:xfrm>
                <a:off x="792" y="2320"/>
                <a:ext cx="464" cy="568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13343" name="AutoShape 78"/>
            <p:cNvSpPr>
              <a:spLocks noChangeArrowheads="1"/>
            </p:cNvSpPr>
            <p:nvPr/>
          </p:nvSpPr>
          <p:spPr bwMode="auto">
            <a:xfrm>
              <a:off x="2392" y="3033"/>
              <a:ext cx="274" cy="47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44" name="AutoShape 79"/>
            <p:cNvSpPr>
              <a:spLocks noChangeArrowheads="1"/>
            </p:cNvSpPr>
            <p:nvPr/>
          </p:nvSpPr>
          <p:spPr bwMode="auto">
            <a:xfrm>
              <a:off x="1720" y="2527"/>
              <a:ext cx="268" cy="773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1656" y="1128"/>
              <a:ext cx="1118" cy="391"/>
              <a:chOff x="2600" y="912"/>
              <a:chExt cx="1118" cy="391"/>
            </a:xfrm>
          </p:grpSpPr>
          <p:sp>
            <p:nvSpPr>
              <p:cNvPr id="13347" name="AutoShape 81"/>
              <p:cNvSpPr>
                <a:spLocks noChangeArrowheads="1"/>
              </p:cNvSpPr>
              <p:nvPr/>
            </p:nvSpPr>
            <p:spPr bwMode="auto">
              <a:xfrm>
                <a:off x="2600" y="912"/>
                <a:ext cx="350" cy="391"/>
              </a:xfrm>
              <a:prstGeom prst="parallelogram">
                <a:avLst>
                  <a:gd name="adj" fmla="val 25000"/>
                </a:avLst>
              </a:prstGeom>
              <a:solidFill>
                <a:srgbClr val="000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348" name="AutoShape 82"/>
              <p:cNvSpPr>
                <a:spLocks noChangeArrowheads="1"/>
              </p:cNvSpPr>
              <p:nvPr/>
            </p:nvSpPr>
            <p:spPr bwMode="auto">
              <a:xfrm>
                <a:off x="2824" y="912"/>
                <a:ext cx="350" cy="391"/>
              </a:xfrm>
              <a:prstGeom prst="parallelogram">
                <a:avLst>
                  <a:gd name="adj" fmla="val 25000"/>
                </a:avLst>
              </a:prstGeom>
              <a:solidFill>
                <a:srgbClr val="000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349" name="AutoShape 83"/>
              <p:cNvSpPr>
                <a:spLocks noChangeArrowheads="1"/>
              </p:cNvSpPr>
              <p:nvPr/>
            </p:nvSpPr>
            <p:spPr bwMode="auto">
              <a:xfrm>
                <a:off x="3096" y="912"/>
                <a:ext cx="350" cy="391"/>
              </a:xfrm>
              <a:prstGeom prst="parallelogram">
                <a:avLst>
                  <a:gd name="adj" fmla="val 25000"/>
                </a:avLst>
              </a:prstGeom>
              <a:solidFill>
                <a:srgbClr val="000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350" name="AutoShape 84"/>
              <p:cNvSpPr>
                <a:spLocks noChangeArrowheads="1"/>
              </p:cNvSpPr>
              <p:nvPr/>
            </p:nvSpPr>
            <p:spPr bwMode="auto">
              <a:xfrm>
                <a:off x="3368" y="912"/>
                <a:ext cx="350" cy="391"/>
              </a:xfrm>
              <a:prstGeom prst="parallelogram">
                <a:avLst>
                  <a:gd name="adj" fmla="val 25000"/>
                </a:avLst>
              </a:prstGeom>
              <a:solidFill>
                <a:srgbClr val="000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13346" name="Rectangle 85"/>
            <p:cNvSpPr>
              <a:spLocks noChangeArrowheads="1"/>
            </p:cNvSpPr>
            <p:nvPr/>
          </p:nvSpPr>
          <p:spPr bwMode="auto">
            <a:xfrm>
              <a:off x="3559" y="2819"/>
              <a:ext cx="505" cy="303"/>
            </a:xfrm>
            <a:prstGeom prst="rect">
              <a:avLst/>
            </a:prstGeom>
            <a:solidFill>
              <a:srgbClr val="C0C0C0">
                <a:alpha val="7843"/>
              </a:srgbClr>
            </a:solidFill>
            <a:ln w="9525" algn="ctr">
              <a:solidFill>
                <a:srgbClr val="0D415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84200" y="493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De vigtigste ændringer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- </a:t>
            </a:r>
            <a:r>
              <a:rPr lang="da-DK" sz="3200">
                <a:solidFill>
                  <a:srgbClr val="000000"/>
                </a:solidFill>
              </a:rPr>
              <a:t>Kategorier og energikrav</a:t>
            </a:r>
          </a:p>
        </p:txBody>
      </p:sp>
      <p:graphicFrame>
        <p:nvGraphicFramePr>
          <p:cNvPr id="629829" name="Group 69"/>
          <p:cNvGraphicFramePr>
            <a:graphicFrameLocks noGrp="1"/>
          </p:cNvGraphicFramePr>
          <p:nvPr>
            <p:ph/>
          </p:nvPr>
        </p:nvGraphicFramePr>
        <p:xfrm>
          <a:off x="469900" y="1981200"/>
          <a:ext cx="8229600" cy="3834384"/>
        </p:xfrm>
        <a:graphic>
          <a:graphicData uri="http://schemas.openxmlformats.org/drawingml/2006/table">
            <a:tbl>
              <a:tblPr/>
              <a:tblGrid>
                <a:gridCol w="2743200"/>
                <a:gridCol w="609600"/>
                <a:gridCol w="4876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Kategori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Bestemmelser 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Nybyggeri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energibehov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transmissionstab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utæthed/infiltration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Mindstekrav til installationsdele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Ændret anvendelse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 tilbygning 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eller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U-værdier, linietab og vinduesareal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Varmetabsrammen overholdt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Kompenserende energibesparelser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Ombygning, renovering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 vedligehold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Mindste krav til installationsdele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U-værdier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Energikrav til vinduer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Dog kun hvis investeringen er rentabel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0" name="Text Box 66"/>
          <p:cNvSpPr txBox="1">
            <a:spLocks noChangeArrowheads="1"/>
          </p:cNvSpPr>
          <p:nvPr/>
        </p:nvSpPr>
        <p:spPr bwMode="auto">
          <a:xfrm>
            <a:off x="508000" y="6007100"/>
            <a:ext cx="7289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1600" b="0" i="1">
                <a:solidFill>
                  <a:srgbClr val="5F5F5F"/>
                </a:solidFill>
              </a:rPr>
              <a:t>* Kan også bygges efter bestemmelserne for nybyggeri</a:t>
            </a:r>
          </a:p>
        </p:txBody>
      </p:sp>
      <p:sp>
        <p:nvSpPr>
          <p:cNvPr id="14361" name="Text Box 71"/>
          <p:cNvSpPr txBox="1">
            <a:spLocks noChangeArrowheads="1"/>
          </p:cNvSpPr>
          <p:nvPr/>
        </p:nvSpPr>
        <p:spPr bwMode="auto">
          <a:xfrm rot="-895885">
            <a:off x="7107238" y="3289300"/>
            <a:ext cx="889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Nyt !</a:t>
            </a:r>
          </a:p>
        </p:txBody>
      </p:sp>
      <p:sp>
        <p:nvSpPr>
          <p:cNvPr id="14362" name="Text Box 76"/>
          <p:cNvSpPr txBox="1">
            <a:spLocks noChangeArrowheads="1"/>
          </p:cNvSpPr>
          <p:nvPr/>
        </p:nvSpPr>
        <p:spPr bwMode="auto">
          <a:xfrm rot="-895885">
            <a:off x="7386638" y="4241800"/>
            <a:ext cx="889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Nyt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531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da-DK" sz="2400">
                <a:solidFill>
                  <a:srgbClr val="000000"/>
                </a:solidFill>
              </a:rPr>
              <a:t>De vigtigste ændringer</a:t>
            </a:r>
            <a:r>
              <a:rPr lang="da-DK" sz="3200">
                <a:solidFill>
                  <a:srgbClr val="000000"/>
                </a:solidFill>
              </a:rPr>
              <a:t/>
            </a:r>
            <a:br>
              <a:rPr lang="da-DK" sz="3200">
                <a:solidFill>
                  <a:srgbClr val="000000"/>
                </a:solidFill>
              </a:rPr>
            </a:br>
            <a:r>
              <a:rPr lang="da-DK" sz="3600">
                <a:solidFill>
                  <a:srgbClr val="000000"/>
                </a:solidFill>
              </a:rPr>
              <a:t>- </a:t>
            </a:r>
            <a:r>
              <a:rPr lang="da-DK" sz="3200">
                <a:solidFill>
                  <a:srgbClr val="000000"/>
                </a:solidFill>
              </a:rPr>
              <a:t>Kategorier og energikrav</a:t>
            </a:r>
          </a:p>
        </p:txBody>
      </p:sp>
      <p:graphicFrame>
        <p:nvGraphicFramePr>
          <p:cNvPr id="634913" name="Group 33"/>
          <p:cNvGraphicFramePr>
            <a:graphicFrameLocks noGrp="1"/>
          </p:cNvGraphicFramePr>
          <p:nvPr>
            <p:ph/>
          </p:nvPr>
        </p:nvGraphicFramePr>
        <p:xfrm>
          <a:off x="444500" y="1943100"/>
          <a:ext cx="8229600" cy="1621536"/>
        </p:xfrm>
        <a:graphic>
          <a:graphicData uri="http://schemas.openxmlformats.org/drawingml/2006/table">
            <a:tbl>
              <a:tblPr/>
              <a:tblGrid>
                <a:gridCol w="2743200"/>
                <a:gridCol w="609600"/>
                <a:gridCol w="4876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Kategori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Bestemmelser 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Sommehuse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U-værdier, linietab og vinduesareal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Varmetabsrammen overholdt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Pavilloner til midlertidigt brug*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</a:rPr>
                        <a:t>- Maks. U-værdier, linietab og vinduesareal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0" name="Text Box 24"/>
          <p:cNvSpPr txBox="1">
            <a:spLocks noChangeArrowheads="1"/>
          </p:cNvSpPr>
          <p:nvPr/>
        </p:nvSpPr>
        <p:spPr bwMode="auto">
          <a:xfrm>
            <a:off x="431800" y="3619500"/>
            <a:ext cx="72898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1600" b="0" i="1">
                <a:solidFill>
                  <a:srgbClr val="5F5F5F"/>
                </a:solidFill>
              </a:rPr>
              <a:t>* Ved midlertidigt forbrug forstås her 1-3 år</a:t>
            </a:r>
          </a:p>
        </p:txBody>
      </p:sp>
      <p:sp>
        <p:nvSpPr>
          <p:cNvPr id="15381" name="Text Box 34"/>
          <p:cNvSpPr txBox="1">
            <a:spLocks noChangeArrowheads="1"/>
          </p:cNvSpPr>
          <p:nvPr/>
        </p:nvSpPr>
        <p:spPr bwMode="auto">
          <a:xfrm>
            <a:off x="431800" y="3937000"/>
            <a:ext cx="8216900" cy="238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rgbClr val="5F5F5F"/>
                </a:solidFill>
              </a:rPr>
              <a:t>Mindste varmeisolering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For at sikre et godt indeklima stilles der derudover krav om mindste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varmeisolering.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en-GB" sz="1600">
              <a:solidFill>
                <a:srgbClr val="5F5F5F"/>
              </a:solidFill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Kravet skal opfyldes </a:t>
            </a:r>
            <a:r>
              <a:rPr lang="en-GB" sz="1600" u="sng">
                <a:solidFill>
                  <a:srgbClr val="5F5F5F"/>
                </a:solidFill>
              </a:rPr>
              <a:t>uanset hvilke U-værdier, man har regnet</a:t>
            </a:r>
            <a:r>
              <a:rPr lang="en-GB" sz="1600">
                <a:solidFill>
                  <a:srgbClr val="5F5F5F"/>
                </a:solidFill>
              </a:rPr>
              <a:t> sig frem til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i henhold til de øvrige bestemmelser. 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endParaRPr lang="en-GB" sz="1600">
              <a:solidFill>
                <a:srgbClr val="5F5F5F"/>
              </a:solidFill>
            </a:endParaRP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Hensigten med bestemmelsen er at hindre, at der udføres bygningsdele, hvor</a:t>
            </a:r>
          </a:p>
          <a:p>
            <a:pPr marL="381000" indent="-381000"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5F5F5F"/>
                </a:solidFill>
              </a:rPr>
              <a:t>overfladen bliver så kold, at der opstår risiko for kondens eller skimmelsvamp</a:t>
            </a:r>
            <a:r>
              <a:rPr lang="en-GB" sz="1800">
                <a:solidFill>
                  <a:srgbClr val="5F5F5F"/>
                </a:solidFill>
              </a:rPr>
              <a:t>  </a:t>
            </a:r>
          </a:p>
        </p:txBody>
      </p:sp>
      <p:sp>
        <p:nvSpPr>
          <p:cNvPr id="15382" name="Text Box 35"/>
          <p:cNvSpPr txBox="1">
            <a:spLocks noChangeArrowheads="1"/>
          </p:cNvSpPr>
          <p:nvPr/>
        </p:nvSpPr>
        <p:spPr bwMode="auto">
          <a:xfrm rot="-895885">
            <a:off x="998538" y="3263900"/>
            <a:ext cx="889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</a:rPr>
              <a:t>Nyt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68300" y="1828800"/>
            <a:ext cx="8229600" cy="982663"/>
          </a:xfrm>
          <a:noFill/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2400" b="1" smtClean="0">
                <a:solidFill>
                  <a:srgbClr val="5F5F5F"/>
                </a:solidFill>
              </a:rPr>
              <a:t>For at sikre at en fornuftig klimaskærm og et godt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2400" b="1" smtClean="0">
                <a:solidFill>
                  <a:srgbClr val="5F5F5F"/>
                </a:solidFill>
              </a:rPr>
              <a:t>indeklima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544513"/>
            <a:ext cx="8013700" cy="660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smtClean="0"/>
              <a:t>Nye bygninger </a:t>
            </a:r>
            <a:r>
              <a:rPr lang="da-DK" smtClean="0"/>
              <a:t/>
            </a:r>
            <a:br>
              <a:rPr lang="da-DK" smtClean="0"/>
            </a:br>
            <a:r>
              <a:rPr lang="da-DK" sz="3600" smtClean="0"/>
              <a:t>–  </a:t>
            </a:r>
            <a:r>
              <a:rPr lang="da-DK" smtClean="0"/>
              <a:t>Transmissionstab</a:t>
            </a:r>
          </a:p>
        </p:txBody>
      </p:sp>
      <p:pic>
        <p:nvPicPr>
          <p:cNvPr id="16388" name="Picture 5" descr="fam29ax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2730500"/>
            <a:ext cx="43053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5600" y="2984500"/>
            <a:ext cx="41402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Transmissionstabet =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varmetabet gennem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klimaskærmen ÷ vinduer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- altså tag, ydervægge og dæk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beregnet ved ÷12 °C ude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endParaRPr lang="da-DK">
              <a:solidFill>
                <a:srgbClr val="5F5F5F"/>
              </a:solidFill>
            </a:endParaRP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Opgives som: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>
                <a:solidFill>
                  <a:srgbClr val="5F5F5F"/>
                </a:solidFill>
              </a:rPr>
              <a:t>W pr. m</a:t>
            </a:r>
            <a:r>
              <a:rPr lang="da-DK" baseline="30000">
                <a:solidFill>
                  <a:srgbClr val="5F5F5F"/>
                </a:solidFill>
              </a:rPr>
              <a:t>2</a:t>
            </a:r>
            <a:r>
              <a:rPr lang="da-DK">
                <a:solidFill>
                  <a:srgbClr val="5F5F5F"/>
                </a:solidFill>
              </a:rPr>
              <a:t> </a:t>
            </a:r>
            <a:r>
              <a:rPr lang="da-DK" u="sng">
                <a:solidFill>
                  <a:srgbClr val="5F5F5F"/>
                </a:solidFill>
              </a:rPr>
              <a:t>klimaskærm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68300" y="1828800"/>
            <a:ext cx="8229600" cy="982663"/>
          </a:xfrm>
          <a:noFill/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2400" b="1" dirty="0" smtClean="0"/>
              <a:t>For at sikre at en fornuftig klimaskærm og et godt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2400" b="1" dirty="0" smtClean="0"/>
              <a:t>indeklima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544513"/>
            <a:ext cx="8013700" cy="660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a-DK" sz="2400" dirty="0" smtClean="0"/>
              <a:t>Nye bygninger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600" dirty="0" smtClean="0"/>
              <a:t>–  </a:t>
            </a:r>
            <a:r>
              <a:rPr lang="da-DK" dirty="0" err="1" smtClean="0"/>
              <a:t>Transmissionstab</a:t>
            </a:r>
            <a:endParaRPr lang="da-DK" dirty="0" smtClean="0"/>
          </a:p>
        </p:txBody>
      </p:sp>
      <p:pic>
        <p:nvPicPr>
          <p:cNvPr id="16388" name="Picture 5" descr="fam29ax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2730500"/>
            <a:ext cx="43053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5600" y="2984500"/>
            <a:ext cx="41402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 err="1"/>
              <a:t>Transmissionstabet</a:t>
            </a:r>
            <a:r>
              <a:rPr lang="da-DK" sz="2400" dirty="0"/>
              <a:t> =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varmetabet gennem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klimaskærmen ÷ vinduer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- altså tag, ydervægge og dæk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beregnet ved ÷12 °C ude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endParaRPr lang="da-DK" sz="2400" dirty="0"/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Opgives som: </a:t>
            </a:r>
          </a:p>
          <a:p>
            <a:pPr marL="381000" indent="-381000">
              <a:lnSpc>
                <a:spcPct val="90000"/>
              </a:lnSpc>
              <a:spcBef>
                <a:spcPct val="40000"/>
              </a:spcBef>
            </a:pPr>
            <a:r>
              <a:rPr lang="da-DK" sz="2400" dirty="0"/>
              <a:t>W pr. m</a:t>
            </a:r>
            <a:r>
              <a:rPr lang="da-DK" sz="2400" baseline="30000" dirty="0"/>
              <a:t>2</a:t>
            </a:r>
            <a:r>
              <a:rPr lang="da-DK" sz="2400" dirty="0"/>
              <a:t> </a:t>
            </a:r>
            <a:r>
              <a:rPr lang="da-DK" sz="2400" u="sng" dirty="0"/>
              <a:t>klimaskærm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menløb">
  <a:themeElements>
    <a:clrScheme name="Sammenløb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menløb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ammenløb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</TotalTime>
  <Words>2106</Words>
  <Application>Microsoft Office PowerPoint</Application>
  <PresentationFormat>Skærmshow (4:3)</PresentationFormat>
  <Paragraphs>496</Paragraphs>
  <Slides>29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Sammenløb</vt:lpstr>
      <vt:lpstr>Introduktion… … til de store udfordringer i dansk byggeri </vt:lpstr>
      <vt:lpstr>Dias nummer 2</vt:lpstr>
      <vt:lpstr>Dias nummer 3</vt:lpstr>
      <vt:lpstr>Dias nummer 4</vt:lpstr>
      <vt:lpstr>Dias nummer 5</vt:lpstr>
      <vt:lpstr>Dias nummer 6</vt:lpstr>
      <vt:lpstr>Dias nummer 7</vt:lpstr>
      <vt:lpstr>Nye bygninger  –  Transmissionstab</vt:lpstr>
      <vt:lpstr>Nye bygninger  –  Transmissionstab</vt:lpstr>
      <vt:lpstr>Nye bygninger  –  Transmissionstab</vt:lpstr>
      <vt:lpstr>Dias nummer 11</vt:lpstr>
      <vt:lpstr>Dias nummer 12</vt:lpstr>
      <vt:lpstr> </vt:lpstr>
      <vt:lpstr> </vt:lpstr>
      <vt:lpstr>Fremtidens parcelhus - vores bud  </vt:lpstr>
      <vt:lpstr>Fremtidens parcelhus  - andelsbolig eller lille parcelhus  </vt:lpstr>
      <vt:lpstr>Fremtidens parcelhus  - andelsbolig eller lille parcelhus  </vt:lpstr>
      <vt:lpstr>Tilbygning og ændret anvendelse   –  Varmetabsramme</vt:lpstr>
      <vt:lpstr>Tilbygning og ændret anvendelse   –  Varmetabsramme</vt:lpstr>
      <vt:lpstr>Tilbygning og ændret anvendelse   –  Varmetabsramme</vt:lpstr>
      <vt:lpstr>Eksempel på ombygningsreglerne</vt:lpstr>
      <vt:lpstr>25 % reglen ved større ombygninger</vt:lpstr>
      <vt:lpstr>Ombygning –  Rentabel?</vt:lpstr>
      <vt:lpstr>Eksempel</vt:lpstr>
      <vt:lpstr>Ansvar for reglernes overholdelse</vt:lpstr>
      <vt:lpstr>Eksempler på vedligeholdelse</vt:lpstr>
      <vt:lpstr>Udskiftning eller vedligeholdelse ?</vt:lpstr>
      <vt:lpstr>Dias nummer 28</vt:lpstr>
      <vt:lpstr>Projekt på Bornholm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Introduktion… … til de store udfordringer i dansk byggeri </dc:title>
  <dc:creator>Jan Hyldgaard Christensen</dc:creator>
  <cp:lastModifiedBy>jhc</cp:lastModifiedBy>
  <cp:revision>37</cp:revision>
  <dcterms:created xsi:type="dcterms:W3CDTF">2012-06-20T12:11:51Z</dcterms:created>
  <dcterms:modified xsi:type="dcterms:W3CDTF">2012-06-22T11:12:44Z</dcterms:modified>
</cp:coreProperties>
</file>